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</p:sldIdLst>
  <p:sldSz cx="12801600" cy="9601200" type="A3"/>
  <p:notesSz cx="12801600" cy="9601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4" y="15"/>
            <a:ext cx="12800815" cy="959993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4" y="15"/>
            <a:ext cx="12800815" cy="95999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8885" y="51561"/>
            <a:ext cx="20072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7219" y="3644900"/>
            <a:ext cx="11367160" cy="378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08861"/>
            <a:ext cx="12014835" cy="715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507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Всероссийская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олимпиада </a:t>
            </a:r>
            <a:r>
              <a:rPr sz="1800" b="1" spc="-20" dirty="0">
                <a:latin typeface="Times New Roman"/>
                <a:cs typeface="Times New Roman"/>
              </a:rPr>
              <a:t>школьников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старейшая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самая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престижная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нашей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стране.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09855" marR="22860" indent="36449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Олимпиада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мощный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ресурс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развития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личности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интеллектуальных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возможностей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каждого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ребенка.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Любой </a:t>
            </a:r>
            <a:r>
              <a:rPr sz="1800" dirty="0">
                <a:latin typeface="Times New Roman"/>
                <a:cs typeface="Times New Roman"/>
              </a:rPr>
              <a:t>ребенок,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участвуя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олимпиадах,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приобретает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новый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опыт,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получает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возможность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реализации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своих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способностей,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шанс</a:t>
            </a:r>
            <a:endParaRPr sz="1800">
              <a:latin typeface="Times New Roman"/>
              <a:cs typeface="Times New Roman"/>
            </a:endParaRPr>
          </a:p>
          <a:p>
            <a:pPr marL="346519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получить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общественное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признание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своим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талантам.</a:t>
            </a:r>
            <a:endParaRPr sz="1800">
              <a:latin typeface="Times New Roman"/>
              <a:cs typeface="Times New Roman"/>
            </a:endParaRPr>
          </a:p>
          <a:p>
            <a:pPr marL="12700" marR="634365" indent="1077595">
              <a:lnSpc>
                <a:spcPct val="200000"/>
              </a:lnSpc>
            </a:pPr>
            <a:r>
              <a:rPr sz="1800" dirty="0">
                <a:latin typeface="Times New Roman"/>
                <a:cs typeface="Times New Roman"/>
              </a:rPr>
              <a:t>Олимпиада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Ульяновской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области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проводится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общеобразовательному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предмету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четыре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этапа</a:t>
            </a:r>
            <a:r>
              <a:rPr sz="1800" spc="-10" dirty="0">
                <a:latin typeface="Times New Roman"/>
                <a:cs typeface="Times New Roman"/>
              </a:rPr>
              <a:t>: </a:t>
            </a:r>
            <a:r>
              <a:rPr sz="1800" b="1" spc="-10" dirty="0">
                <a:latin typeface="Times New Roman"/>
                <a:cs typeface="Times New Roman"/>
              </a:rPr>
              <a:t>ШКОЛЬНЫЙ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ЭТАП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(стартует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сентября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2024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r>
              <a:rPr sz="1800" spc="-1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700" marR="57785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школьном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этапе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может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участвовать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любой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желающий,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начиная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пятого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класса.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русскому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языку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математике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можно </a:t>
            </a:r>
            <a:r>
              <a:rPr sz="1800" dirty="0">
                <a:latin typeface="Times New Roman"/>
                <a:cs typeface="Times New Roman"/>
              </a:rPr>
              <a:t>принять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участие,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начиная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четвертого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класса.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желании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можно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выполнять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задания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более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старших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классов.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МУНИЦИПАЛЬНЫЙ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ЭТАП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(стартует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18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ноября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2024</a:t>
            </a:r>
            <a:r>
              <a:rPr sz="18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r>
              <a:rPr sz="1800" spc="-1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Ступень</a:t>
            </a:r>
            <a:r>
              <a:rPr sz="1800" spc="1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более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сложными</a:t>
            </a:r>
            <a:r>
              <a:rPr sz="1800" spc="1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заданиями.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Чтобы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стать</a:t>
            </a:r>
            <a:r>
              <a:rPr sz="1800" spc="1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участником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муниципального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этапа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нужно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войти</a:t>
            </a:r>
            <a:r>
              <a:rPr sz="1800" spc="13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125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Times New Roman"/>
                <a:cs typeface="Times New Roman"/>
              </a:rPr>
              <a:t>списки преодолевших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порог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баллов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каждому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предмету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 классу.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Проводится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заданиям,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разработанным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7-</a:t>
            </a:r>
            <a:r>
              <a:rPr sz="1800" dirty="0">
                <a:latin typeface="Times New Roman"/>
                <a:cs typeface="Times New Roman"/>
              </a:rPr>
              <a:t>11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классов.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РЕГИОНАЛЬНЫЙ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ЭТАП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Помогает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отобрать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лучших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среди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участников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муниципального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этапа,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преодолевших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порог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каждому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предмету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классу. </a:t>
            </a:r>
            <a:r>
              <a:rPr sz="1800" dirty="0">
                <a:latin typeface="Times New Roman"/>
                <a:cs typeface="Times New Roman"/>
              </a:rPr>
              <a:t>Проводится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заданиям,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разработанным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9-</a:t>
            </a:r>
            <a:r>
              <a:rPr sz="1800" dirty="0">
                <a:latin typeface="Times New Roman"/>
                <a:cs typeface="Times New Roman"/>
              </a:rPr>
              <a:t>11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классов.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ЗАКЛЮЧИТЕЛЬНЫЙ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ЭТАП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Заключительный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этап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является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четвертым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этапом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всероссийской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олимпиады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школьников,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проводится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заданиям, </a:t>
            </a:r>
            <a:r>
              <a:rPr sz="1800" dirty="0">
                <a:latin typeface="Times New Roman"/>
                <a:cs typeface="Times New Roman"/>
              </a:rPr>
              <a:t>разработанным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9-</a:t>
            </a:r>
            <a:r>
              <a:rPr sz="1800" dirty="0">
                <a:latin typeface="Times New Roman"/>
                <a:cs typeface="Times New Roman"/>
              </a:rPr>
              <a:t>11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классов.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Хорошие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результаты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заключительном</a:t>
            </a:r>
            <a:r>
              <a:rPr sz="1800" b="1" spc="13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этапе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всероссийской</a:t>
            </a:r>
            <a:r>
              <a:rPr sz="1800" b="1" spc="13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школьников</a:t>
            </a:r>
            <a:r>
              <a:rPr sz="18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дают</a:t>
            </a:r>
            <a:r>
              <a:rPr sz="1800" b="1" spc="14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льготы</a:t>
            </a:r>
            <a:r>
              <a:rPr sz="1800" b="1" spc="12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поступлении: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от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дополнительных баллов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за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ЕГЭ или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портфолио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зачисления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экзаменов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профильные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вузы.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8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это</a:t>
            </a:r>
            <a:r>
              <a:rPr sz="18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верно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только</a:t>
            </a:r>
            <a:r>
              <a:rPr sz="18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«направления,</a:t>
            </a:r>
            <a:r>
              <a:rPr sz="1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которое</a:t>
            </a:r>
            <a:r>
              <a:rPr sz="1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соответствует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профилю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олимпиады».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3297" y="0"/>
            <a:ext cx="6988302" cy="18357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2024-</a:t>
            </a:r>
            <a:r>
              <a:rPr spc="-20" dirty="0"/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1" y="0"/>
            <a:ext cx="12787630" cy="9601200"/>
            <a:chOff x="14151" y="0"/>
            <a:chExt cx="12787630" cy="9601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51" y="0"/>
              <a:ext cx="12787448" cy="9601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9794" y="0"/>
              <a:ext cx="7278624" cy="1902841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29308" y="1239774"/>
            <a:ext cx="10126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C00000"/>
                </a:solidFill>
              </a:rPr>
              <a:t>Муниципальный</a:t>
            </a:r>
            <a:r>
              <a:rPr sz="2800" spc="-12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этап</a:t>
            </a:r>
            <a:r>
              <a:rPr sz="2800" spc="-14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2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3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718515" y="2261107"/>
            <a:ext cx="11364595" cy="4634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Участники: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8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indent="618490" algn="just">
              <a:lnSpc>
                <a:spcPct val="100000"/>
              </a:lnSpc>
              <a:buAutoNum type="arabicPeriod"/>
              <a:tabLst>
                <a:tab pos="631190" algn="l"/>
              </a:tabLst>
            </a:pPr>
            <a:r>
              <a:rPr sz="2800" dirty="0">
                <a:latin typeface="Times New Roman"/>
                <a:cs typeface="Times New Roman"/>
              </a:rPr>
              <a:t>Участники</a:t>
            </a:r>
            <a:r>
              <a:rPr sz="2800" spc="6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школьного</a:t>
            </a:r>
            <a:r>
              <a:rPr sz="2800" spc="6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этапа</a:t>
            </a:r>
            <a:r>
              <a:rPr sz="2800" spc="59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ВсОШ</a:t>
            </a:r>
            <a:r>
              <a:rPr sz="2800" spc="60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текущего</a:t>
            </a:r>
            <a:r>
              <a:rPr sz="2800" spc="6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учебного</a:t>
            </a:r>
            <a:r>
              <a:rPr sz="2800" spc="61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года, </a:t>
            </a:r>
            <a:r>
              <a:rPr sz="2800" b="1" dirty="0">
                <a:latin typeface="Times New Roman"/>
                <a:cs typeface="Times New Roman"/>
              </a:rPr>
              <a:t>набравшие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необходимое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 участия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муниципальном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этапе </a:t>
            </a:r>
            <a:r>
              <a:rPr sz="2800" spc="-10" dirty="0">
                <a:latin typeface="Times New Roman"/>
                <a:cs typeface="Times New Roman"/>
              </a:rPr>
              <a:t>олимпиады </a:t>
            </a:r>
            <a:r>
              <a:rPr sz="2800" b="1" spc="-10" dirty="0">
                <a:latin typeface="Times New Roman"/>
                <a:cs typeface="Times New Roman"/>
              </a:rPr>
              <a:t>количество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баллов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установленное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организатором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муниципального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этапа </a:t>
            </a:r>
            <a:r>
              <a:rPr sz="2800" dirty="0">
                <a:latin typeface="Times New Roman"/>
                <a:cs typeface="Times New Roman"/>
              </a:rPr>
              <a:t>ВсОШ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каждому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общеобразовательному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предмету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классу;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Times New Roman"/>
              <a:buAutoNum type="arabicPeriod"/>
            </a:pPr>
            <a:endParaRPr sz="2800">
              <a:latin typeface="Times New Roman"/>
              <a:cs typeface="Times New Roman"/>
            </a:endParaRPr>
          </a:p>
          <a:p>
            <a:pPr marL="12700" marR="5080" indent="417195" algn="just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429895" algn="l"/>
              </a:tabLst>
            </a:pPr>
            <a:r>
              <a:rPr sz="2800" b="1" dirty="0">
                <a:latin typeface="Times New Roman"/>
                <a:cs typeface="Times New Roman"/>
              </a:rPr>
              <a:t>Победители</a:t>
            </a:r>
            <a:r>
              <a:rPr sz="2800" b="1" spc="3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и</a:t>
            </a:r>
            <a:r>
              <a:rPr sz="2800" b="1" spc="3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призеры</a:t>
            </a:r>
            <a:r>
              <a:rPr sz="2800" b="1" spc="3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муниципального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этапа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ВсОШ</a:t>
            </a:r>
            <a:r>
              <a:rPr sz="2800" spc="36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предыдущего </a:t>
            </a:r>
            <a:r>
              <a:rPr sz="2800" b="1" dirty="0">
                <a:latin typeface="Times New Roman"/>
                <a:cs typeface="Times New Roman"/>
              </a:rPr>
              <a:t>учебного</a:t>
            </a:r>
            <a:r>
              <a:rPr sz="2800" b="1" spc="26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года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2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продолжающие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освоение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основных</a:t>
            </a:r>
            <a:r>
              <a:rPr sz="2800" spc="28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образовательных </a:t>
            </a:r>
            <a:r>
              <a:rPr sz="2800" dirty="0">
                <a:latin typeface="Times New Roman"/>
                <a:cs typeface="Times New Roman"/>
              </a:rPr>
              <a:t>программ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основного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общего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среднего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общего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образования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918" y="209804"/>
            <a:ext cx="3380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Муниципальный</a:t>
            </a:r>
            <a:r>
              <a:rPr sz="1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18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18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768" y="1491488"/>
            <a:ext cx="113652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521334" algn="l"/>
                <a:tab pos="2338070" algn="l"/>
                <a:tab pos="3941445" algn="l"/>
                <a:tab pos="4891405" algn="l"/>
                <a:tab pos="5546725" algn="l"/>
                <a:tab pos="7708265" algn="l"/>
                <a:tab pos="10090150" algn="l"/>
              </a:tabLst>
            </a:pPr>
            <a:r>
              <a:rPr sz="2800" b="1" spc="-50" dirty="0">
                <a:latin typeface="Times New Roman"/>
                <a:cs typeface="Times New Roman"/>
              </a:rPr>
              <a:t>В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2024-</a:t>
            </a:r>
            <a:r>
              <a:rPr sz="2800" b="1" spc="-20" dirty="0">
                <a:latin typeface="Times New Roman"/>
                <a:cs typeface="Times New Roman"/>
              </a:rPr>
              <a:t>2025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учебном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году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территории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Ульяновской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области </a:t>
            </a:r>
            <a:r>
              <a:rPr sz="2800" b="1" spc="-10" dirty="0">
                <a:latin typeface="Times New Roman"/>
                <a:cs typeface="Times New Roman"/>
              </a:rPr>
              <a:t>муниципальный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этап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Олимпиады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пройдёт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двух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форматах: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141" y="2566720"/>
            <a:ext cx="8856980" cy="11644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3021" y="2803982"/>
            <a:ext cx="5507990" cy="153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0915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Очный: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70430" algn="l"/>
                <a:tab pos="3999229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литература,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искусство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(мировая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9350" y="3885946"/>
            <a:ext cx="5840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97175" algn="l"/>
                <a:tab pos="471614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художественная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культура),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химия,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021" y="4312666"/>
            <a:ext cx="14179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история, </a:t>
            </a:r>
            <a:r>
              <a:rPr sz="2800" b="1" spc="-10" dirty="0">
                <a:latin typeface="Times New Roman"/>
                <a:cs typeface="Times New Roman"/>
              </a:rPr>
              <a:t>основы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2370" y="4312666"/>
            <a:ext cx="101180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8595">
              <a:lnSpc>
                <a:spcPct val="100000"/>
              </a:lnSpc>
              <a:spcBef>
                <a:spcPts val="95"/>
              </a:spcBef>
              <a:tabLst>
                <a:tab pos="2352040" algn="l"/>
                <a:tab pos="2390140" algn="l"/>
                <a:tab pos="2865755" algn="l"/>
                <a:tab pos="4414520" algn="l"/>
                <a:tab pos="4592320" algn="l"/>
                <a:tab pos="6015990" algn="l"/>
                <a:tab pos="6418580" algn="l"/>
                <a:tab pos="8281034" algn="l"/>
                <a:tab pos="854964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технология,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астрономия,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10" dirty="0">
                <a:latin typeface="Times New Roman"/>
                <a:cs typeface="Times New Roman"/>
              </a:rPr>
              <a:t>биология,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физическая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40" dirty="0">
                <a:latin typeface="Times New Roman"/>
                <a:cs typeface="Times New Roman"/>
              </a:rPr>
              <a:t>культура, </a:t>
            </a:r>
            <a:r>
              <a:rPr sz="2800" b="1" spc="-10" dirty="0">
                <a:latin typeface="Times New Roman"/>
                <a:cs typeface="Times New Roman"/>
              </a:rPr>
              <a:t>безопасности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50" dirty="0">
                <a:latin typeface="Times New Roman"/>
                <a:cs typeface="Times New Roman"/>
              </a:rPr>
              <a:t>и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защиты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Родины,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математика,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экономика,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021" y="5166486"/>
            <a:ext cx="115658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физика,</a:t>
            </a:r>
            <a:r>
              <a:rPr sz="2800" b="1" spc="1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немецкий</a:t>
            </a:r>
            <a:r>
              <a:rPr sz="2800" b="1" spc="1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1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английский</a:t>
            </a:r>
            <a:r>
              <a:rPr sz="2800" b="1" spc="1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1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французский</a:t>
            </a:r>
            <a:r>
              <a:rPr sz="2800" b="1" spc="1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17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право, экология,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русский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география,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обществознание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021" y="7784083"/>
            <a:ext cx="9996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информатика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(на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технологической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платформе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codeforces.com)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141" y="6354495"/>
            <a:ext cx="8856980" cy="1164412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311778" y="6569456"/>
            <a:ext cx="3584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Дистанционный: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6918" y="209804"/>
            <a:ext cx="3380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Муниципальный</a:t>
            </a:r>
            <a:r>
              <a:rPr sz="1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18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18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86918" y="209804"/>
            <a:ext cx="3380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Муниципальный</a:t>
            </a:r>
            <a:r>
              <a:rPr sz="1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18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18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07004" y="1423797"/>
            <a:ext cx="7385684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50" dirty="0">
                <a:solidFill>
                  <a:srgbClr val="C00000"/>
                </a:solidFill>
              </a:rPr>
              <a:t>Условия</a:t>
            </a:r>
            <a:r>
              <a:rPr sz="2800" spc="-12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проведения</a:t>
            </a:r>
            <a:r>
              <a:rPr sz="2800" spc="-12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соревновательных</a:t>
            </a:r>
            <a:r>
              <a:rPr sz="2800" spc="-1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туров </a:t>
            </a:r>
            <a:r>
              <a:rPr sz="2800" dirty="0">
                <a:solidFill>
                  <a:srgbClr val="C00000"/>
                </a:solidFill>
              </a:rPr>
              <a:t>в</a:t>
            </a:r>
            <a:r>
              <a:rPr sz="2800" spc="-7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рамках</a:t>
            </a:r>
            <a:r>
              <a:rPr sz="2800" spc="-65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муниципального</a:t>
            </a:r>
            <a:r>
              <a:rPr sz="2800" spc="-5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этапа</a:t>
            </a:r>
            <a:endParaRPr sz="2800"/>
          </a:p>
          <a:p>
            <a:pPr marL="7620" algn="ctr">
              <a:lnSpc>
                <a:spcPct val="100000"/>
              </a:lnSpc>
            </a:pP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14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14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4030" marR="5715" indent="-480059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94030" algn="l"/>
              </a:tabLst>
            </a:pPr>
            <a:r>
              <a:rPr dirty="0"/>
              <a:t>Видеозапись</a:t>
            </a:r>
            <a:r>
              <a:rPr spc="-75" dirty="0"/>
              <a:t> </a:t>
            </a:r>
            <a:r>
              <a:rPr spc="-10" dirty="0"/>
              <a:t>соревновательных</a:t>
            </a:r>
            <a:r>
              <a:rPr spc="-30" dirty="0"/>
              <a:t> </a:t>
            </a:r>
            <a:r>
              <a:rPr dirty="0"/>
              <a:t>туров</a:t>
            </a:r>
            <a:r>
              <a:rPr spc="-45" dirty="0"/>
              <a:t> </a:t>
            </a:r>
            <a:r>
              <a:rPr dirty="0"/>
              <a:t>в</a:t>
            </a:r>
            <a:r>
              <a:rPr spc="-50" dirty="0"/>
              <a:t> </a:t>
            </a:r>
            <a:r>
              <a:rPr spc="-25" dirty="0"/>
              <a:t>аудиториях,</a:t>
            </a:r>
            <a:r>
              <a:rPr spc="-40" dirty="0"/>
              <a:t> </a:t>
            </a:r>
            <a:r>
              <a:rPr dirty="0"/>
              <a:t>спортивных</a:t>
            </a:r>
            <a:r>
              <a:rPr spc="-35" dirty="0"/>
              <a:t> </a:t>
            </a:r>
            <a:r>
              <a:rPr spc="-10" dirty="0"/>
              <a:t>залах, </a:t>
            </a:r>
            <a:r>
              <a:rPr dirty="0"/>
              <a:t>мастерских</a:t>
            </a:r>
            <a:r>
              <a:rPr spc="-85" dirty="0"/>
              <a:t> </a:t>
            </a:r>
            <a:r>
              <a:rPr dirty="0"/>
              <a:t>и</a:t>
            </a:r>
            <a:r>
              <a:rPr spc="-95" dirty="0"/>
              <a:t> </a:t>
            </a:r>
            <a:r>
              <a:rPr spc="-20" dirty="0"/>
              <a:t>т.п.;</a:t>
            </a:r>
          </a:p>
          <a:p>
            <a:pPr marL="1270">
              <a:lnSpc>
                <a:spcPct val="100000"/>
              </a:lnSpc>
              <a:spcBef>
                <a:spcPts val="1485"/>
              </a:spcBef>
              <a:buFont typeface="Wingdings"/>
              <a:buChar char=""/>
            </a:pPr>
            <a:endParaRPr spc="-20" dirty="0"/>
          </a:p>
          <a:p>
            <a:pPr marL="494030" marR="6985" indent="-480059">
              <a:lnSpc>
                <a:spcPct val="100000"/>
              </a:lnSpc>
              <a:buFont typeface="Wingdings"/>
              <a:buChar char=""/>
              <a:tabLst>
                <a:tab pos="494030" algn="l"/>
              </a:tabLst>
            </a:pPr>
            <a:r>
              <a:rPr dirty="0"/>
              <a:t>Определение</a:t>
            </a:r>
            <a:r>
              <a:rPr spc="-65" dirty="0"/>
              <a:t> </a:t>
            </a:r>
            <a:r>
              <a:rPr dirty="0"/>
              <a:t>пункта</a:t>
            </a:r>
            <a:r>
              <a:rPr spc="-55" dirty="0"/>
              <a:t> </a:t>
            </a:r>
            <a:r>
              <a:rPr dirty="0"/>
              <a:t>проведения</a:t>
            </a:r>
            <a:r>
              <a:rPr spc="-35" dirty="0"/>
              <a:t> </a:t>
            </a:r>
            <a:r>
              <a:rPr dirty="0"/>
              <a:t>муниципального</a:t>
            </a:r>
            <a:r>
              <a:rPr spc="-30" dirty="0"/>
              <a:t> </a:t>
            </a:r>
            <a:r>
              <a:rPr dirty="0"/>
              <a:t>этапа</a:t>
            </a:r>
            <a:r>
              <a:rPr spc="-55" dirty="0"/>
              <a:t> </a:t>
            </a:r>
            <a:r>
              <a:rPr spc="-10" dirty="0"/>
              <a:t>всероссийской </a:t>
            </a:r>
            <a:r>
              <a:rPr dirty="0"/>
              <a:t>олимпиады</a:t>
            </a:r>
            <a:r>
              <a:rPr spc="-165" dirty="0"/>
              <a:t> </a:t>
            </a:r>
            <a:r>
              <a:rPr spc="-10" dirty="0"/>
              <a:t>школьников;</a:t>
            </a:r>
          </a:p>
          <a:p>
            <a:pPr marL="1270">
              <a:lnSpc>
                <a:spcPct val="100000"/>
              </a:lnSpc>
              <a:spcBef>
                <a:spcPts val="1485"/>
              </a:spcBef>
              <a:buFont typeface="Wingdings"/>
              <a:buChar char=""/>
            </a:pPr>
            <a:endParaRPr spc="-10" dirty="0"/>
          </a:p>
          <a:p>
            <a:pPr marL="494030" marR="5080" indent="-480059">
              <a:lnSpc>
                <a:spcPct val="100000"/>
              </a:lnSpc>
              <a:buFont typeface="Wingdings"/>
              <a:buChar char=""/>
              <a:tabLst>
                <a:tab pos="494030" algn="l"/>
                <a:tab pos="3229610" algn="l"/>
                <a:tab pos="5685155" algn="l"/>
                <a:tab pos="8050530" algn="l"/>
                <a:tab pos="10507345" algn="l"/>
              </a:tabLst>
            </a:pPr>
            <a:r>
              <a:rPr spc="-10" dirty="0"/>
              <a:t>Осуществление</a:t>
            </a:r>
            <a:r>
              <a:rPr dirty="0"/>
              <a:t>	</a:t>
            </a:r>
            <a:r>
              <a:rPr spc="-10" dirty="0"/>
              <a:t>перепроверки</a:t>
            </a:r>
            <a:r>
              <a:rPr dirty="0"/>
              <a:t>	</a:t>
            </a:r>
            <a:r>
              <a:rPr spc="-10" dirty="0"/>
              <a:t>проверенных</a:t>
            </a:r>
            <a:r>
              <a:rPr dirty="0"/>
              <a:t>	</a:t>
            </a:r>
            <a:r>
              <a:rPr spc="-10" dirty="0"/>
              <a:t>олимпиадных</a:t>
            </a:r>
            <a:r>
              <a:rPr dirty="0"/>
              <a:t>	</a:t>
            </a:r>
            <a:r>
              <a:rPr spc="-20" dirty="0"/>
              <a:t>работ </a:t>
            </a:r>
            <a:r>
              <a:rPr dirty="0"/>
              <a:t>членами</a:t>
            </a:r>
            <a:r>
              <a:rPr spc="-85" dirty="0"/>
              <a:t> </a:t>
            </a:r>
            <a:r>
              <a:rPr dirty="0"/>
              <a:t>региональной</a:t>
            </a:r>
            <a:r>
              <a:rPr spc="-95" dirty="0"/>
              <a:t> </a:t>
            </a:r>
            <a:r>
              <a:rPr spc="-20" dirty="0"/>
              <a:t>предметно-методической</a:t>
            </a:r>
            <a:r>
              <a:rPr spc="-65" dirty="0"/>
              <a:t> </a:t>
            </a:r>
            <a:r>
              <a:rPr spc="-10" dirty="0"/>
              <a:t>комиссии.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86918" y="209804"/>
            <a:ext cx="3380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Муниципальный</a:t>
            </a:r>
            <a:r>
              <a:rPr sz="1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18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18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3095" y="1169035"/>
            <a:ext cx="645223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0540" marR="501650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</a:rPr>
              <a:t>Практические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</a:t>
            </a:r>
            <a:r>
              <a:rPr sz="2800" spc="-10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творческие</a:t>
            </a:r>
            <a:r>
              <a:rPr sz="2800" spc="-95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туры </a:t>
            </a:r>
            <a:r>
              <a:rPr sz="2800" dirty="0">
                <a:solidFill>
                  <a:srgbClr val="C00000"/>
                </a:solidFill>
              </a:rPr>
              <a:t>в</a:t>
            </a:r>
            <a:r>
              <a:rPr sz="2800" spc="-11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рамках</a:t>
            </a:r>
            <a:r>
              <a:rPr sz="2800" spc="-1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муниципального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этапа</a:t>
            </a:r>
            <a:endParaRPr sz="2800"/>
          </a:p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7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7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718515" y="2842640"/>
            <a:ext cx="10984230" cy="522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Практические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туры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пройдут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следующим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общеобразовательным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предметам: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Химия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  <a:p>
            <a:pPr marL="12700" marR="3748404">
              <a:lnSpc>
                <a:spcPct val="11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Основы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безопасности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защиты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Родины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 </a:t>
            </a:r>
            <a:r>
              <a:rPr sz="2400" b="1" dirty="0">
                <a:latin typeface="Times New Roman"/>
                <a:cs typeface="Times New Roman"/>
              </a:rPr>
              <a:t>Физическая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культура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4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b="1" spc="-20" dirty="0">
                <a:latin typeface="Times New Roman"/>
                <a:cs typeface="Times New Roman"/>
              </a:rPr>
              <a:t>Технология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3082290">
              <a:lnSpc>
                <a:spcPct val="220000"/>
              </a:lnSpc>
            </a:pP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Творческий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тур</a:t>
            </a:r>
            <a:r>
              <a:rPr sz="24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пройдёт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искусству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(МХК)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Защита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проектов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b="1" spc="-10" dirty="0">
                <a:latin typeface="Times New Roman"/>
                <a:cs typeface="Times New Roman"/>
              </a:rPr>
              <a:t>Экология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b="1" spc="-20" dirty="0">
                <a:latin typeface="Times New Roman"/>
                <a:cs typeface="Times New Roman"/>
              </a:rPr>
              <a:t>Технология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6485" y="5821832"/>
            <a:ext cx="867130" cy="120291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00575" y="7529106"/>
            <a:ext cx="1076617" cy="141363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19697" y="7027354"/>
            <a:ext cx="1438528" cy="1549908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8210042" y="3358134"/>
            <a:ext cx="4088129" cy="2239010"/>
            <a:chOff x="8210042" y="3358134"/>
            <a:chExt cx="4088129" cy="2239010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10042" y="3358134"/>
              <a:ext cx="735164" cy="127660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53500" y="4228084"/>
              <a:ext cx="1039507" cy="136880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92995" y="3441941"/>
              <a:ext cx="1349121" cy="100826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21466" y="4183253"/>
              <a:ext cx="1076617" cy="141363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86918" y="209804"/>
            <a:ext cx="3380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Муниципальный</a:t>
            </a:r>
            <a:r>
              <a:rPr sz="1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18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18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1984" y="1576527"/>
            <a:ext cx="113157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0" marR="5080" indent="-1943735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solidFill>
                  <a:srgbClr val="C00000"/>
                </a:solidFill>
              </a:rPr>
              <a:t>Нормативно-</a:t>
            </a:r>
            <a:r>
              <a:rPr sz="2800" dirty="0">
                <a:solidFill>
                  <a:srgbClr val="C00000"/>
                </a:solidFill>
              </a:rPr>
              <a:t>правовые</a:t>
            </a:r>
            <a:r>
              <a:rPr sz="2800" spc="-4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акты,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издающиеся</a:t>
            </a:r>
            <a:r>
              <a:rPr sz="2800" spc="-8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по</a:t>
            </a:r>
            <a:r>
              <a:rPr sz="2800" spc="-7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итогам</a:t>
            </a:r>
            <a:r>
              <a:rPr sz="2800" spc="-6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муниципального </a:t>
            </a:r>
            <a:r>
              <a:rPr sz="2800" dirty="0">
                <a:solidFill>
                  <a:srgbClr val="C00000"/>
                </a:solidFill>
              </a:rPr>
              <a:t>этапа</a:t>
            </a:r>
            <a:r>
              <a:rPr sz="2800" spc="-15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3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4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718515" y="3051174"/>
            <a:ext cx="11368405" cy="57950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0160" algn="just">
              <a:lnSpc>
                <a:spcPts val="3020"/>
              </a:lnSpc>
              <a:spcBef>
                <a:spcPts val="480"/>
              </a:spcBef>
            </a:pP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Об</a:t>
            </a:r>
            <a:r>
              <a:rPr sz="2800" b="1" spc="5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утверждении</a:t>
            </a:r>
            <a:r>
              <a:rPr sz="2800" b="1" spc="5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итогов</a:t>
            </a:r>
            <a:r>
              <a:rPr sz="2800" b="1" spc="59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муниципального</a:t>
            </a:r>
            <a:r>
              <a:rPr sz="2800" b="1" spc="59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этапа</a:t>
            </a:r>
            <a:r>
              <a:rPr sz="2800" b="1" spc="5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всероссийской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</a:t>
            </a:r>
            <a:r>
              <a:rPr sz="2800" b="1" spc="5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школьников</a:t>
            </a:r>
            <a:r>
              <a:rPr sz="2800" b="1" spc="505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2800" b="1" spc="509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каждому</a:t>
            </a:r>
            <a:r>
              <a:rPr sz="2800" b="1" spc="5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общеобразовательному предмету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590"/>
              </a:lnSpc>
            </a:pPr>
            <a:r>
              <a:rPr sz="2400" dirty="0">
                <a:latin typeface="Times New Roman"/>
                <a:cs typeface="Times New Roman"/>
              </a:rPr>
              <a:t>Документ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должен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содержать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следующие</a:t>
            </a:r>
            <a:r>
              <a:rPr sz="2400" spc="5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сведения: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ФИО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участника,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наименование </a:t>
            </a:r>
            <a:r>
              <a:rPr sz="2400" dirty="0">
                <a:latin typeface="Times New Roman"/>
                <a:cs typeface="Times New Roman"/>
              </a:rPr>
              <a:t>общеобразовательной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организации,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класс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обучения,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класс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участия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(в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случае,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если </a:t>
            </a:r>
            <a:r>
              <a:rPr sz="2400" dirty="0">
                <a:latin typeface="Times New Roman"/>
                <a:cs typeface="Times New Roman"/>
              </a:rPr>
              <a:t>имеются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участники,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выполнявшие</a:t>
            </a:r>
            <a:r>
              <a:rPr sz="2400" spc="5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олимпиадные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задания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более</a:t>
            </a:r>
            <a:r>
              <a:rPr sz="2400" spc="50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старший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класс), количество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набранных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баллов,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статус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(победитель,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призёр,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участник).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90000"/>
              </a:lnSpc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срок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21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календарного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дня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дня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последней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даты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проведения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соревновательных </a:t>
            </a:r>
            <a:r>
              <a:rPr sz="2400" dirty="0">
                <a:latin typeface="Times New Roman"/>
                <a:cs typeface="Times New Roman"/>
              </a:rPr>
              <a:t>туров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утверждаются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итоговые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результаты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муниципального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этапа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ВсОШ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каждому общеобразовательному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предмету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основании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протоколов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жюри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публикуются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официальном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сайте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организатора</a:t>
            </a:r>
            <a:r>
              <a:rPr sz="2400" spc="3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сети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Интернет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указанием</a:t>
            </a:r>
            <a:r>
              <a:rPr sz="2400" spc="3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сведений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об </a:t>
            </a:r>
            <a:r>
              <a:rPr sz="2400" dirty="0">
                <a:latin typeface="Times New Roman"/>
                <a:cs typeface="Times New Roman"/>
              </a:rPr>
              <a:t>участниках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соответствующему</a:t>
            </a:r>
            <a:r>
              <a:rPr sz="2400" spc="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общеобразовательному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предмету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(п.34</a:t>
            </a:r>
            <a:r>
              <a:rPr sz="2400" spc="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Порядка </a:t>
            </a:r>
            <a:r>
              <a:rPr sz="2400" dirty="0">
                <a:latin typeface="Times New Roman"/>
                <a:cs typeface="Times New Roman"/>
              </a:rPr>
              <a:t>проведения</a:t>
            </a:r>
            <a:r>
              <a:rPr sz="2400" spc="5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всероссийской</a:t>
            </a:r>
            <a:r>
              <a:rPr sz="2400" spc="5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олимпиады</a:t>
            </a:r>
            <a:r>
              <a:rPr sz="2400" spc="5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школьников,</a:t>
            </a:r>
            <a:r>
              <a:rPr sz="2400" spc="5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утверждённого</a:t>
            </a:r>
            <a:r>
              <a:rPr sz="2400" spc="58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приказом </a:t>
            </a:r>
            <a:r>
              <a:rPr sz="2400" dirty="0">
                <a:latin typeface="Times New Roman"/>
                <a:cs typeface="Times New Roman"/>
              </a:rPr>
              <a:t>Министерства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просвещения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РФ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27.11.2020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№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678)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114" y="1944497"/>
            <a:ext cx="11585321" cy="63621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439036" y="3024885"/>
            <a:ext cx="2922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Организаторами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5415" y="3024885"/>
            <a:ext cx="5843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4415" algn="l"/>
                <a:tab pos="2914015" algn="l"/>
              </a:tabLst>
            </a:pP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школьного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муниципального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9036" y="3481781"/>
            <a:ext cx="41217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1150" algn="l"/>
              </a:tabLst>
            </a:pP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этапов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всероссийской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5284" y="3481781"/>
            <a:ext cx="202183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олимпиады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68030" y="3481781"/>
            <a:ext cx="22040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школьников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9036" y="3939666"/>
            <a:ext cx="913320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являются</a:t>
            </a:r>
            <a:r>
              <a:rPr sz="3000" b="1" spc="375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органы</a:t>
            </a:r>
            <a:r>
              <a:rPr sz="3000" b="1" spc="375" dirty="0">
                <a:solidFill>
                  <a:srgbClr val="C00000"/>
                </a:solidFill>
                <a:latin typeface="Times New Roman"/>
                <a:cs typeface="Times New Roman"/>
              </a:rPr>
              <a:t>   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местного</a:t>
            </a:r>
            <a:r>
              <a:rPr sz="3000" b="1" spc="380" dirty="0">
                <a:solidFill>
                  <a:srgbClr val="C00000"/>
                </a:solidFill>
                <a:latin typeface="Times New Roman"/>
                <a:cs typeface="Times New Roman"/>
              </a:rPr>
              <a:t>    </a:t>
            </a:r>
            <a:r>
              <a:rPr sz="3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самоуправления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муниципальных</a:t>
            </a:r>
            <a:r>
              <a:rPr sz="3000" b="1" spc="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образований</a:t>
            </a:r>
            <a:r>
              <a:rPr sz="30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Ульяновской</a:t>
            </a:r>
            <a:r>
              <a:rPr sz="30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области,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осуществляющие</a:t>
            </a:r>
            <a:r>
              <a:rPr sz="3000" b="1" spc="5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управление</a:t>
            </a:r>
            <a:r>
              <a:rPr sz="3000" b="1" spc="5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3000" b="1" spc="5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сфере</a:t>
            </a:r>
            <a:r>
              <a:rPr sz="3000" b="1" spc="5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образования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(п.12</a:t>
            </a:r>
            <a:r>
              <a:rPr sz="3000" b="1" spc="710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Порядка</a:t>
            </a:r>
            <a:r>
              <a:rPr sz="3000" b="1" spc="710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проведения</a:t>
            </a:r>
            <a:r>
              <a:rPr sz="3000" b="1" spc="710" dirty="0">
                <a:solidFill>
                  <a:srgbClr val="FFFFFF"/>
                </a:solidFill>
                <a:latin typeface="Times New Roman"/>
                <a:cs typeface="Times New Roman"/>
              </a:rPr>
              <a:t>   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всероссийской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олимпиады</a:t>
            </a:r>
            <a:r>
              <a:rPr sz="3000" b="1" spc="6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школьников,</a:t>
            </a:r>
            <a:r>
              <a:rPr sz="3000" b="1" spc="6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утверждённого</a:t>
            </a:r>
            <a:r>
              <a:rPr sz="3000" b="1" spc="6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приказом Министерства</a:t>
            </a:r>
            <a:r>
              <a:rPr sz="30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просвещения</a:t>
            </a:r>
            <a:r>
              <a:rPr sz="30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РФ</a:t>
            </a:r>
            <a:r>
              <a:rPr sz="30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от</a:t>
            </a:r>
            <a:r>
              <a:rPr sz="30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27.11.2020</a:t>
            </a:r>
            <a:r>
              <a:rPr sz="30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№</a:t>
            </a:r>
            <a:r>
              <a:rPr sz="30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678)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2024-</a:t>
            </a:r>
            <a:r>
              <a:rPr spc="-20" dirty="0"/>
              <a:t>2025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515" y="1113790"/>
            <a:ext cx="11367770" cy="691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5245" marR="370840" indent="-221805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Обязательные</a:t>
            </a: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нормативно-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правовые</a:t>
            </a:r>
            <a:r>
              <a:rPr sz="24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акты</a:t>
            </a:r>
            <a:r>
              <a:rPr sz="2400" b="1" spc="-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для</a:t>
            </a:r>
            <a:r>
              <a:rPr sz="2400" b="1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утверждения</a:t>
            </a: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Организатором школьного</a:t>
            </a:r>
            <a:r>
              <a:rPr sz="2400" b="1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муниципального</a:t>
            </a:r>
            <a:r>
              <a:rPr sz="24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этапов</a:t>
            </a:r>
            <a:r>
              <a:rPr sz="24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ВсОШ</a:t>
            </a:r>
            <a:endParaRPr sz="2400">
              <a:latin typeface="Times New Roman"/>
              <a:cs typeface="Times New Roman"/>
            </a:endParaRPr>
          </a:p>
          <a:p>
            <a:pPr marL="336550" indent="-323850" algn="just">
              <a:lnSpc>
                <a:spcPct val="100000"/>
              </a:lnSpc>
              <a:spcBef>
                <a:spcPts val="920"/>
              </a:spcBef>
              <a:buAutoNum type="arabicPeriod"/>
              <a:tabLst>
                <a:tab pos="33655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Состав</a:t>
            </a:r>
            <a:r>
              <a:rPr sz="1800" b="1" spc="1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организационного</a:t>
            </a:r>
            <a:r>
              <a:rPr sz="1800" b="1" spc="114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комитета</a:t>
            </a:r>
            <a:r>
              <a:rPr sz="1800" b="1" spc="114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(п.18</a:t>
            </a:r>
            <a:r>
              <a:rPr sz="1800" spc="11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Порядка</a:t>
            </a:r>
            <a:r>
              <a:rPr sz="1800" spc="1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проведения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всероссийской</a:t>
            </a:r>
            <a:r>
              <a:rPr sz="1800" spc="114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олимпиады</a:t>
            </a:r>
            <a:r>
              <a:rPr sz="1800" spc="110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Times New Roman"/>
                <a:cs typeface="Times New Roman"/>
              </a:rPr>
              <a:t>школьников,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утверждённого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приказом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Министерства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просвещения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РФ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27.11.2020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№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678)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Оргкомитет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формируется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из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представителей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органов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местного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самоуправления,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осуществляющих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управление</a:t>
            </a:r>
            <a:r>
              <a:rPr sz="1800" spc="29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в </a:t>
            </a:r>
            <a:r>
              <a:rPr sz="1800" dirty="0">
                <a:latin typeface="Times New Roman"/>
                <a:cs typeface="Times New Roman"/>
              </a:rPr>
              <a:t>сфере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образования,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педагогических,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научно-</a:t>
            </a:r>
            <a:r>
              <a:rPr sz="1800" dirty="0">
                <a:latin typeface="Times New Roman"/>
                <a:cs typeface="Times New Roman"/>
              </a:rPr>
              <a:t>педагогических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работников,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также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представителей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общественных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и </a:t>
            </a:r>
            <a:r>
              <a:rPr sz="1800" dirty="0">
                <a:latin typeface="Times New Roman"/>
                <a:cs typeface="Times New Roman"/>
              </a:rPr>
              <a:t>иных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организаций,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средств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массовой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информации.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Число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членов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оргкомитета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составляет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менее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человек.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6985" indent="269240" algn="just">
              <a:lnSpc>
                <a:spcPct val="100000"/>
              </a:lnSpc>
              <a:buAutoNum type="arabicPeriod" startAt="2"/>
              <a:tabLst>
                <a:tab pos="28194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Составы</a:t>
            </a:r>
            <a:r>
              <a:rPr sz="1800" b="1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жюри</a:t>
            </a:r>
            <a:r>
              <a:rPr sz="1800" b="1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800" b="1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апелляционных</a:t>
            </a:r>
            <a:r>
              <a:rPr sz="1800" b="1" spc="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комиссий</a:t>
            </a:r>
            <a:r>
              <a:rPr sz="1800" b="1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1800" b="1" spc="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каждому</a:t>
            </a:r>
            <a:r>
              <a:rPr sz="1800" b="1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общеобразовательному</a:t>
            </a:r>
            <a:r>
              <a:rPr sz="1800" b="1" spc="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предмету</a:t>
            </a:r>
            <a:r>
              <a:rPr sz="1800" b="1" spc="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(п.19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Порядка </a:t>
            </a:r>
            <a:r>
              <a:rPr sz="1800" dirty="0">
                <a:latin typeface="Times New Roman"/>
                <a:cs typeface="Times New Roman"/>
              </a:rPr>
              <a:t>проведения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всероссийской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олимпиады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школьников,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утверждённого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приказом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Министерства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просвещения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РФ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от </a:t>
            </a:r>
            <a:r>
              <a:rPr sz="1800" dirty="0">
                <a:latin typeface="Times New Roman"/>
                <a:cs typeface="Times New Roman"/>
              </a:rPr>
              <a:t>27.11.2020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№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678).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Председатель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жюри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меняется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каждые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года.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Times New Roman"/>
              <a:buAutoNum type="arabicPeriod" startAt="2"/>
            </a:pP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Состав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жюри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формируется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из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числа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педагогических,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научно-</a:t>
            </a:r>
            <a:r>
              <a:rPr sz="1800" dirty="0">
                <a:latin typeface="Times New Roman"/>
                <a:cs typeface="Times New Roman"/>
              </a:rPr>
              <a:t>педагогических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работников,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руководящих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работников </a:t>
            </a:r>
            <a:r>
              <a:rPr sz="1800" dirty="0">
                <a:latin typeface="Times New Roman"/>
                <a:cs typeface="Times New Roman"/>
              </a:rPr>
              <a:t>образовательных</a:t>
            </a:r>
            <a:r>
              <a:rPr sz="1800" spc="2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организаций,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аспирантов,</a:t>
            </a:r>
            <a:r>
              <a:rPr sz="1800" spc="2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ординаторов,</a:t>
            </a:r>
            <a:r>
              <a:rPr sz="1800" spc="2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победителей</a:t>
            </a:r>
            <a:r>
              <a:rPr sz="1800" spc="2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международных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</a:t>
            </a:r>
            <a:r>
              <a:rPr sz="1800" spc="2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школьников</a:t>
            </a:r>
            <a:r>
              <a:rPr sz="1800" spc="27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и </a:t>
            </a:r>
            <a:r>
              <a:rPr sz="1800" dirty="0">
                <a:latin typeface="Times New Roman"/>
                <a:cs typeface="Times New Roman"/>
              </a:rPr>
              <a:t>победителей</a:t>
            </a:r>
            <a:r>
              <a:rPr sz="1800" spc="4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призёров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заключительного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этапа</a:t>
            </a:r>
            <a:r>
              <a:rPr sz="1800" spc="48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всероссийской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олимпиады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школьников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4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соответствующим </a:t>
            </a:r>
            <a:r>
              <a:rPr sz="1800" dirty="0">
                <a:latin typeface="Times New Roman"/>
                <a:cs typeface="Times New Roman"/>
              </a:rPr>
              <a:t>общеобразовательным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предметам,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также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специалистов,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обладающих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профессиональными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знаниями,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навыками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и </a:t>
            </a:r>
            <a:r>
              <a:rPr sz="1800" dirty="0">
                <a:latin typeface="Times New Roman"/>
                <a:cs typeface="Times New Roman"/>
              </a:rPr>
              <a:t>опытом</a:t>
            </a:r>
            <a:r>
              <a:rPr sz="1800" spc="2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2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сфере,</a:t>
            </a:r>
            <a:r>
              <a:rPr sz="1800" spc="2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соответствующей</a:t>
            </a:r>
            <a:r>
              <a:rPr sz="1800" spc="204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общеобразовательному</a:t>
            </a:r>
            <a:r>
              <a:rPr sz="1800" spc="204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предмету.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b="1" dirty="0">
                <a:latin typeface="Times New Roman"/>
                <a:cs typeface="Times New Roman"/>
              </a:rPr>
              <a:t>Число</a:t>
            </a:r>
            <a:r>
              <a:rPr sz="1800" b="1" spc="195" dirty="0">
                <a:latin typeface="Times New Roman"/>
                <a:cs typeface="Times New Roman"/>
              </a:rPr>
              <a:t>  </a:t>
            </a:r>
            <a:r>
              <a:rPr sz="1800" b="1" dirty="0">
                <a:latin typeface="Times New Roman"/>
                <a:cs typeface="Times New Roman"/>
              </a:rPr>
              <a:t>членов</a:t>
            </a:r>
            <a:r>
              <a:rPr sz="1800" b="1" spc="204" dirty="0">
                <a:latin typeface="Times New Roman"/>
                <a:cs typeface="Times New Roman"/>
              </a:rPr>
              <a:t>  </a:t>
            </a:r>
            <a:r>
              <a:rPr sz="1800" b="1" dirty="0">
                <a:latin typeface="Times New Roman"/>
                <a:cs typeface="Times New Roman"/>
              </a:rPr>
              <a:t>жюри</a:t>
            </a:r>
            <a:r>
              <a:rPr sz="1800" b="1" spc="2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школьного</a:t>
            </a:r>
            <a:r>
              <a:rPr sz="1800" spc="204" dirty="0">
                <a:latin typeface="Times New Roman"/>
                <a:cs typeface="Times New Roman"/>
              </a:rPr>
              <a:t>  </a:t>
            </a:r>
            <a:r>
              <a:rPr sz="1800" spc="-5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муниципального </a:t>
            </a:r>
            <a:r>
              <a:rPr sz="1800" dirty="0">
                <a:latin typeface="Times New Roman"/>
                <a:cs typeface="Times New Roman"/>
              </a:rPr>
              <a:t>этапов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всероссийской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олимпиады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школьников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составляет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не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менее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5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человек</a:t>
            </a:r>
            <a:r>
              <a:rPr sz="1800" spc="-1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Данные</a:t>
            </a:r>
            <a:r>
              <a:rPr sz="1800" spc="55" dirty="0">
                <a:latin typeface="Times New Roman"/>
                <a:cs typeface="Times New Roman"/>
              </a:rPr>
              <a:t>  </a:t>
            </a:r>
            <a:r>
              <a:rPr sz="1800" spc="-20" dirty="0">
                <a:latin typeface="Times New Roman"/>
                <a:cs typeface="Times New Roman"/>
              </a:rPr>
              <a:t>нормативно-</a:t>
            </a:r>
            <a:r>
              <a:rPr sz="1800" dirty="0">
                <a:latin typeface="Times New Roman"/>
                <a:cs typeface="Times New Roman"/>
              </a:rPr>
              <a:t>правовые</a:t>
            </a:r>
            <a:r>
              <a:rPr sz="1800" spc="6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акты</a:t>
            </a:r>
            <a:r>
              <a:rPr sz="1800" spc="6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должны</a:t>
            </a:r>
            <a:r>
              <a:rPr sz="1800" spc="5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содержать</a:t>
            </a:r>
            <a:r>
              <a:rPr sz="1800" spc="6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следующие</a:t>
            </a:r>
            <a:r>
              <a:rPr sz="1800" spc="5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сведения:</a:t>
            </a:r>
            <a:r>
              <a:rPr sz="1800" spc="5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ФИО</a:t>
            </a:r>
            <a:r>
              <a:rPr sz="1800" spc="5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лиц,</a:t>
            </a:r>
            <a:r>
              <a:rPr sz="1800" spc="6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входящих</a:t>
            </a:r>
            <a:r>
              <a:rPr sz="1800" spc="5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5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Times New Roman"/>
                <a:cs typeface="Times New Roman"/>
              </a:rPr>
              <a:t>состав </a:t>
            </a:r>
            <a:r>
              <a:rPr sz="1800" dirty="0">
                <a:latin typeface="Times New Roman"/>
                <a:cs typeface="Times New Roman"/>
              </a:rPr>
              <a:t>указанных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комитетов,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комиссий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жюри,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их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должность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место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работы.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buAutoNum type="arabicPeriod" startAt="3"/>
              <a:tabLst>
                <a:tab pos="24130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НПА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проведении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школьного</a:t>
            </a:r>
            <a:r>
              <a:rPr sz="1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(муниципального)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этапа</a:t>
            </a:r>
            <a:r>
              <a:rPr sz="18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всероссийской</a:t>
            </a:r>
            <a:r>
              <a:rPr sz="1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школьников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4" y="0"/>
            <a:ext cx="7278624" cy="190284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2024-</a:t>
            </a:r>
            <a:r>
              <a:rPr spc="-20" dirty="0"/>
              <a:t>2025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793" y="0"/>
            <a:ext cx="7278624" cy="19028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4625" y="1463421"/>
            <a:ext cx="105117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C00000"/>
                </a:solidFill>
              </a:rPr>
              <a:t>Школьный</a:t>
            </a:r>
            <a:r>
              <a:rPr sz="3200" spc="-140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этап</a:t>
            </a:r>
            <a:r>
              <a:rPr sz="3200" spc="-120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всероссийской</a:t>
            </a:r>
            <a:r>
              <a:rPr sz="3200" spc="-140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олимпиады</a:t>
            </a:r>
            <a:r>
              <a:rPr sz="3200" spc="-120" dirty="0">
                <a:solidFill>
                  <a:srgbClr val="C00000"/>
                </a:solidFill>
              </a:rPr>
              <a:t> </a:t>
            </a:r>
            <a:r>
              <a:rPr sz="3200" spc="-10" dirty="0">
                <a:solidFill>
                  <a:srgbClr val="C00000"/>
                </a:solidFill>
              </a:rPr>
              <a:t>школьников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646887" y="2599715"/>
            <a:ext cx="11365230" cy="56591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Участники: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обучающиеся,</a:t>
            </a:r>
            <a:r>
              <a:rPr sz="2800" spc="5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осваивающие</a:t>
            </a:r>
            <a:r>
              <a:rPr sz="2800" spc="5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основные</a:t>
            </a:r>
            <a:r>
              <a:rPr sz="2800" spc="5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образовательные</a:t>
            </a:r>
            <a:r>
              <a:rPr sz="2800" spc="56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программы </a:t>
            </a:r>
            <a:r>
              <a:rPr sz="2800" dirty="0">
                <a:latin typeface="Times New Roman"/>
                <a:cs typeface="Times New Roman"/>
              </a:rPr>
              <a:t>начального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общего,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основного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общего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среднего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общего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образования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организациях,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осуществляющих</a:t>
            </a:r>
            <a:r>
              <a:rPr sz="2800" spc="3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образовательную</a:t>
            </a:r>
            <a:r>
              <a:rPr sz="2800" spc="3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деятельность,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3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также </a:t>
            </a:r>
            <a:r>
              <a:rPr sz="2800" dirty="0">
                <a:latin typeface="Times New Roman"/>
                <a:cs typeface="Times New Roman"/>
              </a:rPr>
              <a:t>лица,</a:t>
            </a:r>
            <a:r>
              <a:rPr sz="2800" spc="20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осваивающие</a:t>
            </a:r>
            <a:r>
              <a:rPr sz="2800" spc="20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указанные</a:t>
            </a:r>
            <a:r>
              <a:rPr sz="2800" spc="20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образовательные</a:t>
            </a:r>
            <a:r>
              <a:rPr sz="2800" spc="2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программы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21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форме </a:t>
            </a:r>
            <a:r>
              <a:rPr sz="2800" dirty="0">
                <a:latin typeface="Times New Roman"/>
                <a:cs typeface="Times New Roman"/>
              </a:rPr>
              <a:t>самообразования</a:t>
            </a:r>
            <a:r>
              <a:rPr sz="2800" spc="6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6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семейного</a:t>
            </a:r>
            <a:r>
              <a:rPr sz="2800" spc="6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образования</a:t>
            </a:r>
            <a:r>
              <a:rPr sz="2800" spc="6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(п.6</a:t>
            </a:r>
            <a:r>
              <a:rPr sz="2800" spc="6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Порядка</a:t>
            </a:r>
            <a:r>
              <a:rPr sz="2800" spc="6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проведения </a:t>
            </a:r>
            <a:r>
              <a:rPr sz="2800" dirty="0">
                <a:latin typeface="Times New Roman"/>
                <a:cs typeface="Times New Roman"/>
              </a:rPr>
              <a:t>всероссийской</a:t>
            </a:r>
            <a:r>
              <a:rPr sz="2800" spc="36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олимпиады</a:t>
            </a:r>
            <a:r>
              <a:rPr sz="2800" spc="37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школьников,</a:t>
            </a:r>
            <a:r>
              <a:rPr sz="2800" spc="37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утверждённого</a:t>
            </a:r>
            <a:r>
              <a:rPr sz="2800" spc="370" dirty="0">
                <a:latin typeface="Times New Roman"/>
                <a:cs typeface="Times New Roman"/>
              </a:rPr>
              <a:t>   </a:t>
            </a:r>
            <a:r>
              <a:rPr sz="2800" spc="-10" dirty="0">
                <a:latin typeface="Times New Roman"/>
                <a:cs typeface="Times New Roman"/>
              </a:rPr>
              <a:t>приказом </a:t>
            </a:r>
            <a:r>
              <a:rPr sz="2800" dirty="0">
                <a:latin typeface="Times New Roman"/>
                <a:cs typeface="Times New Roman"/>
              </a:rPr>
              <a:t>Министерства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просвещения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РФ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от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27.11.2020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№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678)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2575560">
              <a:lnSpc>
                <a:spcPct val="120000"/>
              </a:lnSpc>
            </a:pPr>
            <a:r>
              <a:rPr sz="2800" spc="-25" dirty="0">
                <a:latin typeface="Times New Roman"/>
                <a:cs typeface="Times New Roman"/>
              </a:rPr>
              <a:t>Школьный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этап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проводится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заданиям,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разработанным: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5-11</a:t>
            </a:r>
            <a:r>
              <a:rPr sz="28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классов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по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русскому</a:t>
            </a:r>
            <a:r>
              <a:rPr sz="2800" b="1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языку</a:t>
            </a:r>
            <a:r>
              <a:rPr sz="2800" b="1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800" b="1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математике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-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4-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28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классов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141" y="2566720"/>
            <a:ext cx="8856980" cy="116441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03021" y="1491488"/>
            <a:ext cx="11566525" cy="369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 marR="171450" algn="just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290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2024-</a:t>
            </a:r>
            <a:r>
              <a:rPr sz="2800" b="1" dirty="0">
                <a:latin typeface="Times New Roman"/>
                <a:cs typeface="Times New Roman"/>
              </a:rPr>
              <a:t>2025</a:t>
            </a:r>
            <a:r>
              <a:rPr sz="2800" b="1" spc="29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учебном</a:t>
            </a:r>
            <a:r>
              <a:rPr sz="2800" b="1" spc="29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году</a:t>
            </a:r>
            <a:r>
              <a:rPr sz="2800" b="1" spc="28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на</a:t>
            </a:r>
            <a:r>
              <a:rPr sz="2800" b="1" spc="29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территории</a:t>
            </a:r>
            <a:r>
              <a:rPr sz="2800" b="1" spc="29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Ульяновской</a:t>
            </a:r>
            <a:r>
              <a:rPr sz="2800" b="1" spc="29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области школьный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этап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Олимпиады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пройдёт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двух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форматах:</a:t>
            </a:r>
            <a:endParaRPr sz="2800">
              <a:latin typeface="Times New Roman"/>
              <a:cs typeface="Times New Roman"/>
            </a:endParaRPr>
          </a:p>
          <a:p>
            <a:pPr marL="3789045">
              <a:lnSpc>
                <a:spcPct val="100000"/>
              </a:lnSpc>
              <a:spcBef>
                <a:spcPts val="2900"/>
              </a:spcBef>
            </a:pP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Очный:</a:t>
            </a:r>
            <a:endParaRPr sz="4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434"/>
              </a:spcBef>
            </a:pPr>
            <a:r>
              <a:rPr sz="2800" b="1" dirty="0">
                <a:latin typeface="Times New Roman"/>
                <a:cs typeface="Times New Roman"/>
              </a:rPr>
              <a:t>французский</a:t>
            </a:r>
            <a:r>
              <a:rPr sz="2800" b="1" spc="13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14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искусство</a:t>
            </a:r>
            <a:r>
              <a:rPr sz="2800" b="1" spc="14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(мировая</a:t>
            </a:r>
            <a:r>
              <a:rPr sz="2800" b="1" spc="14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художественная</a:t>
            </a:r>
            <a:r>
              <a:rPr sz="2800" b="1" spc="140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культура), </a:t>
            </a:r>
            <a:r>
              <a:rPr sz="2800" b="1" dirty="0">
                <a:latin typeface="Times New Roman"/>
                <a:cs typeface="Times New Roman"/>
              </a:rPr>
              <a:t>русский</a:t>
            </a:r>
            <a:r>
              <a:rPr sz="2800" b="1" spc="14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14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история,</a:t>
            </a:r>
            <a:r>
              <a:rPr sz="2800" b="1" spc="14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право,</a:t>
            </a:r>
            <a:r>
              <a:rPr sz="2800" b="1" spc="13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обществознание,</a:t>
            </a:r>
            <a:r>
              <a:rPr sz="2800" b="1" spc="14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английский</a:t>
            </a:r>
            <a:r>
              <a:rPr sz="2800" b="1" spc="150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язык, литература,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физическая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культура,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технология,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география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092" y="7082408"/>
            <a:ext cx="1156716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информатика,</a:t>
            </a:r>
            <a:r>
              <a:rPr sz="2800" b="1" spc="22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математика,</a:t>
            </a:r>
            <a:r>
              <a:rPr sz="2800" b="1" spc="21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биология,</a:t>
            </a:r>
            <a:r>
              <a:rPr sz="2800" b="1" spc="21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астрономия,</a:t>
            </a:r>
            <a:r>
              <a:rPr sz="2800" b="1" spc="22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физика,</a:t>
            </a:r>
            <a:r>
              <a:rPr sz="2800" b="1" spc="22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химия, </a:t>
            </a:r>
            <a:r>
              <a:rPr sz="2800" b="1" dirty="0">
                <a:latin typeface="Times New Roman"/>
                <a:cs typeface="Times New Roman"/>
              </a:rPr>
              <a:t>немецкий</a:t>
            </a:r>
            <a:r>
              <a:rPr sz="2800" b="1" spc="4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язык,</a:t>
            </a:r>
            <a:r>
              <a:rPr sz="2800" b="1" spc="43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экономика,</a:t>
            </a:r>
            <a:r>
              <a:rPr sz="2800" b="1" spc="43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основы</a:t>
            </a:r>
            <a:r>
              <a:rPr sz="2800" b="1" spc="4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безопасности</a:t>
            </a:r>
            <a:r>
              <a:rPr sz="2800" b="1" spc="43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и</a:t>
            </a:r>
            <a:r>
              <a:rPr sz="2800" b="1" spc="43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защиты</a:t>
            </a:r>
            <a:r>
              <a:rPr sz="2800" b="1" spc="44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Родины, экология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7248" y="5620308"/>
            <a:ext cx="8856980" cy="11644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871217" y="5744717"/>
            <a:ext cx="71145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18740" algn="l"/>
                <a:tab pos="3088005" algn="l"/>
                <a:tab pos="5668645" algn="l"/>
              </a:tabLst>
            </a:pP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Дистанционный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использованием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цифровых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ресурсов</a:t>
            </a:r>
            <a:r>
              <a:rPr sz="2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ОЦ</a:t>
            </a:r>
            <a:r>
              <a:rPr sz="2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«Сириус»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1" y="0"/>
            <a:ext cx="12787630" cy="9601200"/>
            <a:chOff x="14151" y="0"/>
            <a:chExt cx="12787630" cy="9601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51" y="0"/>
              <a:ext cx="12787448" cy="9601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9794" y="0"/>
              <a:ext cx="7278624" cy="1902841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62990" y="2715260"/>
            <a:ext cx="10933430" cy="520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Олимпиада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шести </a:t>
            </a:r>
            <a:r>
              <a:rPr sz="2000" b="1" spc="-10" dirty="0">
                <a:latin typeface="Times New Roman"/>
                <a:cs typeface="Times New Roman"/>
              </a:rPr>
              <a:t>общеобразовательным предметам: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imes New Roman"/>
                <a:cs typeface="Times New Roman"/>
              </a:rPr>
              <a:t>Физика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(7-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imes New Roman"/>
                <a:cs typeface="Times New Roman"/>
              </a:rPr>
              <a:t>Биология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(5-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imes New Roman"/>
                <a:cs typeface="Times New Roman"/>
              </a:rPr>
              <a:t>Химия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(7-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Астрономия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(5-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Математика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(4-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Информатика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(5-</a:t>
            </a:r>
            <a:r>
              <a:rPr sz="2000" b="1" spc="-20" dirty="0">
                <a:latin typeface="Times New Roman"/>
                <a:cs typeface="Times New Roman"/>
              </a:rPr>
              <a:t>11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класс);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пройдёт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дистанционном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формате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на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платформе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«Сириус.Курсы».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Необходимая информация </a:t>
            </a:r>
            <a:r>
              <a:rPr sz="2000" b="1" dirty="0">
                <a:latin typeface="Times New Roman"/>
                <a:cs typeface="Times New Roman"/>
              </a:rPr>
              <a:t>для</a:t>
            </a:r>
            <a:r>
              <a:rPr sz="2000" b="1" spc="36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организаторов</a:t>
            </a:r>
            <a:r>
              <a:rPr sz="2000" b="1" spc="370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360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участников</a:t>
            </a:r>
            <a:r>
              <a:rPr sz="2000" b="1" spc="36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располагается</a:t>
            </a:r>
            <a:r>
              <a:rPr sz="2000" b="1" spc="370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на</a:t>
            </a:r>
            <a:r>
              <a:rPr sz="2000" b="1" spc="36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сайте</a:t>
            </a:r>
            <a:r>
              <a:rPr sz="2000" b="1" spc="370" dirty="0">
                <a:latin typeface="Times New Roman"/>
                <a:cs typeface="Times New Roman"/>
              </a:rPr>
              <a:t>  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https://siriusolymp.ru/ </a:t>
            </a:r>
            <a:r>
              <a:rPr sz="2000" b="1" spc="-10" dirty="0">
                <a:latin typeface="Times New Roman"/>
                <a:cs typeface="Times New Roman"/>
              </a:rPr>
              <a:t>Разработчиком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олимпиадных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заданий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выступает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Образовательный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Центр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«Сириус»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06370" y="1457375"/>
            <a:ext cx="6912736" cy="11644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815588" y="1641729"/>
            <a:ext cx="55340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2035" algn="l"/>
                <a:tab pos="3577590" algn="l"/>
                <a:tab pos="4258945" algn="l"/>
              </a:tabLst>
            </a:pP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Дистанционный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формат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платформе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«Сириус.Курсы»</a:t>
            </a:r>
            <a:r>
              <a:rPr sz="2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(организатор</a:t>
            </a:r>
            <a:r>
              <a:rPr sz="2000" b="1" spc="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ОЦ</a:t>
            </a:r>
            <a:r>
              <a:rPr sz="2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«Сириус»)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0665" y="3287776"/>
            <a:ext cx="1004023" cy="13746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06540" y="3287776"/>
            <a:ext cx="2398903" cy="137464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72421" y="3305936"/>
            <a:ext cx="777621" cy="13503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21327" y="4938776"/>
            <a:ext cx="1944243" cy="172732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56398" y="5020055"/>
            <a:ext cx="1099312" cy="156464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294368" y="5081142"/>
            <a:ext cx="908329" cy="15444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1" y="0"/>
            <a:ext cx="12787630" cy="9601200"/>
            <a:chOff x="14151" y="0"/>
            <a:chExt cx="12787630" cy="9601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51" y="0"/>
              <a:ext cx="12787448" cy="9601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9794" y="0"/>
              <a:ext cx="7278624" cy="1902841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62990" y="2715260"/>
            <a:ext cx="1041400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Олимпиада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для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обучающихся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5-</a:t>
            </a:r>
            <a:r>
              <a:rPr sz="2000" b="1" spc="-10" dirty="0">
                <a:latin typeface="Times New Roman"/>
                <a:cs typeface="Times New Roman"/>
              </a:rPr>
              <a:t>11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классов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четырём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общеобразовательным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предметам:</a:t>
            </a:r>
            <a:endParaRPr sz="2000">
              <a:latin typeface="Times New Roman"/>
              <a:cs typeface="Times New Roman"/>
            </a:endParaRPr>
          </a:p>
          <a:p>
            <a:pPr marL="12700" marR="8480425">
              <a:lnSpc>
                <a:spcPct val="200000"/>
              </a:lnSpc>
            </a:pPr>
            <a:r>
              <a:rPr sz="2000" b="1" dirty="0">
                <a:latin typeface="Times New Roman"/>
                <a:cs typeface="Times New Roman"/>
              </a:rPr>
              <a:t>Немецкий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язык; Экономика;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imes New Roman"/>
                <a:cs typeface="Times New Roman"/>
              </a:rPr>
              <a:t>Основы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безопасности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защиты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Родины;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Экология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654" y="5763513"/>
            <a:ext cx="100774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системы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03663" y="5763513"/>
            <a:ext cx="17932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uts.sirius.online</a:t>
            </a:r>
            <a:r>
              <a:rPr sz="2000" b="1" spc="-1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2990" y="6068313"/>
            <a:ext cx="1528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Times New Roman"/>
                <a:cs typeface="Times New Roman"/>
              </a:rPr>
              <a:t>Необходимая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2990" y="5763513"/>
            <a:ext cx="8236584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74115" algn="l"/>
                <a:tab pos="1544320" algn="l"/>
                <a:tab pos="3574415" algn="l"/>
                <a:tab pos="4778375" algn="l"/>
                <a:tab pos="5285740" algn="l"/>
                <a:tab pos="6147435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пройдёт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0" dirty="0">
                <a:latin typeface="Times New Roman"/>
                <a:cs typeface="Times New Roman"/>
              </a:rPr>
              <a:t>в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дистанционном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формате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25" dirty="0">
                <a:latin typeface="Times New Roman"/>
                <a:cs typeface="Times New Roman"/>
              </a:rPr>
              <a:t>на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сайте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тестирующей</a:t>
            </a:r>
            <a:endParaRPr sz="2000">
              <a:latin typeface="Times New Roman"/>
              <a:cs typeface="Times New Roman"/>
            </a:endParaRPr>
          </a:p>
          <a:p>
            <a:pPr marL="1697989">
              <a:lnSpc>
                <a:spcPct val="100000"/>
              </a:lnSpc>
              <a:tabLst>
                <a:tab pos="3341370" algn="l"/>
                <a:tab pos="3932554" algn="l"/>
                <a:tab pos="5790565" algn="l"/>
                <a:tab pos="6118225" algn="l"/>
                <a:tab pos="7626984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информация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25" dirty="0">
                <a:latin typeface="Times New Roman"/>
                <a:cs typeface="Times New Roman"/>
              </a:rPr>
              <a:t>для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организаторов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0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участников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35" dirty="0">
                <a:latin typeface="Times New Roman"/>
                <a:cs typeface="Times New Roman"/>
              </a:rPr>
              <a:t>будет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55379" y="6068313"/>
            <a:ext cx="2541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46530" algn="l"/>
                <a:tab pos="1901825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размещена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25" dirty="0">
                <a:latin typeface="Times New Roman"/>
                <a:cs typeface="Times New Roman"/>
              </a:rPr>
              <a:t>на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сайте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2990" y="6373114"/>
            <a:ext cx="1093470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https://odarendeti73.ru/</a:t>
            </a:r>
            <a:r>
              <a:rPr sz="20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разделе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«Олимпиады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 конкурсы»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–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«ВсОШ».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Разработчиками</a:t>
            </a:r>
            <a:r>
              <a:rPr sz="2000" b="1" spc="4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олимпиадных</a:t>
            </a:r>
            <a:r>
              <a:rPr sz="2000" b="1" spc="4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заданий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выступают</a:t>
            </a:r>
            <a:r>
              <a:rPr sz="2000" b="1" spc="4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региональные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предметно-методические </a:t>
            </a:r>
            <a:r>
              <a:rPr sz="2000" b="1" dirty="0">
                <a:latin typeface="Times New Roman"/>
                <a:cs typeface="Times New Roman"/>
              </a:rPr>
              <a:t>комиссии</a:t>
            </a:r>
            <a:r>
              <a:rPr sz="2000" b="1" spc="17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по</a:t>
            </a:r>
            <a:r>
              <a:rPr sz="2000" b="1" spc="18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соответствующему</a:t>
            </a:r>
            <a:r>
              <a:rPr sz="2000" b="1" spc="18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общеобразовательному</a:t>
            </a:r>
            <a:r>
              <a:rPr sz="2000" b="1" spc="18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предмету,</a:t>
            </a:r>
            <a:r>
              <a:rPr sz="2000" b="1" spc="185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составы</a:t>
            </a:r>
            <a:r>
              <a:rPr sz="2000" b="1" spc="185" dirty="0">
                <a:latin typeface="Times New Roman"/>
                <a:cs typeface="Times New Roman"/>
              </a:rPr>
              <a:t>   </a:t>
            </a:r>
            <a:r>
              <a:rPr sz="2000" b="1" spc="-10" dirty="0">
                <a:latin typeface="Times New Roman"/>
                <a:cs typeface="Times New Roman"/>
              </a:rPr>
              <a:t>которых </a:t>
            </a:r>
            <a:r>
              <a:rPr sz="2000" b="1" dirty="0">
                <a:latin typeface="Times New Roman"/>
                <a:cs typeface="Times New Roman"/>
              </a:rPr>
              <a:t>утверждены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распоряжением</a:t>
            </a:r>
            <a:r>
              <a:rPr sz="2000" b="1" spc="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Министерства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просвещения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воспитания</a:t>
            </a:r>
            <a:r>
              <a:rPr sz="2000" b="1" spc="8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Ульяновской</a:t>
            </a:r>
            <a:r>
              <a:rPr sz="2000" b="1" spc="8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области </a:t>
            </a:r>
            <a:r>
              <a:rPr sz="2000" b="1" dirty="0">
                <a:latin typeface="Times New Roman"/>
                <a:cs typeface="Times New Roman"/>
              </a:rPr>
              <a:t>от</a:t>
            </a:r>
            <a:r>
              <a:rPr sz="2000" b="1" spc="4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17.07.2024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№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1471-</a:t>
            </a:r>
            <a:r>
              <a:rPr sz="2000" b="1" dirty="0">
                <a:latin typeface="Times New Roman"/>
                <a:cs typeface="Times New Roman"/>
              </a:rPr>
              <a:t>р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«Об</a:t>
            </a:r>
            <a:r>
              <a:rPr sz="2000" b="1" spc="4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утверждении</a:t>
            </a:r>
            <a:r>
              <a:rPr sz="2000" b="1" spc="4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составов</a:t>
            </a:r>
            <a:r>
              <a:rPr sz="2000" b="1" spc="4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региональных</a:t>
            </a:r>
            <a:r>
              <a:rPr sz="2000" b="1" spc="47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предметно-методических комиссий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всероссийской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олимпиады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школьников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на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2024-2025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учебный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год».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06370" y="1457375"/>
            <a:ext cx="6912736" cy="116441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815588" y="1722881"/>
            <a:ext cx="55302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661795" algn="l"/>
                <a:tab pos="2479675" algn="l"/>
                <a:tab pos="2834005" algn="l"/>
                <a:tab pos="3977004" algn="l"/>
              </a:tabLst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Дистанционный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формат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платформе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«Сириус.Курсы»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(организатор</a:t>
            </a:r>
            <a:r>
              <a:rPr sz="1600" b="1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Центр</a:t>
            </a:r>
            <a:r>
              <a:rPr sz="1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«Алые</a:t>
            </a:r>
            <a:r>
              <a:rPr sz="1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паруса»)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40754" y="3193288"/>
            <a:ext cx="1453387" cy="1479168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86496" y="3360292"/>
            <a:ext cx="2125218" cy="147916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577321" y="3359403"/>
            <a:ext cx="1123962" cy="14800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1" y="0"/>
            <a:ext cx="12787630" cy="9601200"/>
            <a:chOff x="14151" y="0"/>
            <a:chExt cx="12787630" cy="9601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51" y="0"/>
              <a:ext cx="12787448" cy="9601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9794" y="0"/>
              <a:ext cx="7278624" cy="1902841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6622" y="1359535"/>
            <a:ext cx="108350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</a:rPr>
              <a:t>Практические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</a:t>
            </a:r>
            <a:r>
              <a:rPr sz="2800" spc="-10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творческие</a:t>
            </a:r>
            <a:r>
              <a:rPr sz="2800" spc="-95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туры</a:t>
            </a:r>
            <a:endParaRPr sz="2800"/>
          </a:p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C00000"/>
                </a:solidFill>
              </a:rPr>
              <a:t>в</a:t>
            </a:r>
            <a:r>
              <a:rPr sz="2800" spc="-12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рамках</a:t>
            </a:r>
            <a:r>
              <a:rPr sz="2800" spc="-114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школьного</a:t>
            </a:r>
            <a:r>
              <a:rPr sz="2800" spc="-11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этапа</a:t>
            </a:r>
            <a:r>
              <a:rPr sz="2800" spc="-12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0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14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718515" y="2879216"/>
            <a:ext cx="10984230" cy="1269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Практические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туры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пройдут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следующим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общеобразовательным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предметам: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Химия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515" y="5074158"/>
            <a:ext cx="7342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Основы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безопасности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защиты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Родины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(7-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515" y="6391147"/>
            <a:ext cx="480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Физическая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культура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(5-</a:t>
            </a:r>
            <a:r>
              <a:rPr sz="2400" b="1" dirty="0">
                <a:latin typeface="Times New Roman"/>
                <a:cs typeface="Times New Roman"/>
              </a:rPr>
              <a:t>11</a:t>
            </a:r>
            <a:r>
              <a:rPr sz="2400" b="1" spc="-14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515" y="7700264"/>
            <a:ext cx="7771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Творческий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тур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пройдёт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искусству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(МХК)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(5-</a:t>
            </a:r>
            <a:r>
              <a:rPr sz="2400" b="1" dirty="0">
                <a:latin typeface="Times New Roman"/>
                <a:cs typeface="Times New Roman"/>
              </a:rPr>
              <a:t>6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класс)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24503" y="3450209"/>
            <a:ext cx="777621" cy="13503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45043" y="4543297"/>
            <a:ext cx="1123962" cy="148005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27319" y="6023381"/>
            <a:ext cx="1609598" cy="120291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54845" y="6986816"/>
            <a:ext cx="1388999" cy="19269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1" y="0"/>
            <a:ext cx="12787630" cy="9601200"/>
            <a:chOff x="14151" y="0"/>
            <a:chExt cx="12787630" cy="9601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51" y="0"/>
              <a:ext cx="12787448" cy="96011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9794" y="0"/>
              <a:ext cx="7278624" cy="1902841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92074" y="177546"/>
            <a:ext cx="3080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Школьный</a:t>
            </a:r>
            <a:r>
              <a:rPr sz="20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этап</a:t>
            </a:r>
            <a:r>
              <a:rPr sz="20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2024-</a:t>
            </a:r>
            <a:r>
              <a:rPr sz="20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21258" y="1272031"/>
            <a:ext cx="113538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8720" marR="5080" indent="-2446655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solidFill>
                  <a:srgbClr val="C00000"/>
                </a:solidFill>
              </a:rPr>
              <a:t>Нормативно-</a:t>
            </a:r>
            <a:r>
              <a:rPr sz="2800" dirty="0">
                <a:solidFill>
                  <a:srgbClr val="C00000"/>
                </a:solidFill>
              </a:rPr>
              <a:t>правовые</a:t>
            </a:r>
            <a:r>
              <a:rPr sz="2800" spc="-5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акты,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издающиеся</a:t>
            </a:r>
            <a:r>
              <a:rPr sz="2800" spc="-95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по</a:t>
            </a:r>
            <a:r>
              <a:rPr sz="2800" spc="-8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итогам</a:t>
            </a:r>
            <a:r>
              <a:rPr sz="2800" spc="-85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школьного</a:t>
            </a:r>
            <a:r>
              <a:rPr sz="2800" spc="-9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этапа </a:t>
            </a:r>
            <a:r>
              <a:rPr sz="2800" dirty="0">
                <a:solidFill>
                  <a:srgbClr val="C00000"/>
                </a:solidFill>
              </a:rPr>
              <a:t>всероссийской</a:t>
            </a:r>
            <a:r>
              <a:rPr sz="2800" spc="-170" dirty="0">
                <a:solidFill>
                  <a:srgbClr val="C00000"/>
                </a:solidFill>
              </a:rPr>
              <a:t> </a:t>
            </a:r>
            <a:r>
              <a:rPr sz="2800" dirty="0">
                <a:solidFill>
                  <a:srgbClr val="C00000"/>
                </a:solidFill>
              </a:rPr>
              <a:t>олимпиады</a:t>
            </a:r>
            <a:r>
              <a:rPr sz="2800" spc="-17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школьников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718515" y="2214118"/>
            <a:ext cx="11366500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1.</a:t>
            </a:r>
            <a:r>
              <a:rPr sz="2300" b="1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Об</a:t>
            </a:r>
            <a:r>
              <a:rPr sz="2300" b="1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утверждении</a:t>
            </a:r>
            <a:r>
              <a:rPr sz="2300" b="1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итогов</a:t>
            </a:r>
            <a:r>
              <a:rPr sz="2300" b="1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школьного</a:t>
            </a:r>
            <a:r>
              <a:rPr sz="2300" b="1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этапа</a:t>
            </a:r>
            <a:r>
              <a:rPr sz="2300" b="1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всероссийской</a:t>
            </a:r>
            <a:r>
              <a:rPr sz="2300" b="1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</a:t>
            </a:r>
            <a:r>
              <a:rPr sz="2300" b="1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школьников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23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каждому</a:t>
            </a:r>
            <a:r>
              <a:rPr sz="23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общеобразовательному</a:t>
            </a:r>
            <a:r>
              <a:rPr sz="23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предмету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515" y="2985262"/>
            <a:ext cx="553720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6055" algn="l"/>
                <a:tab pos="2599055" algn="l"/>
                <a:tab pos="4097020" algn="l"/>
              </a:tabLst>
            </a:pPr>
            <a:r>
              <a:rPr sz="2300" spc="-10" dirty="0">
                <a:latin typeface="Times New Roman"/>
                <a:cs typeface="Times New Roman"/>
              </a:rPr>
              <a:t>Документ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должен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содержать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следующие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515" y="3335782"/>
            <a:ext cx="550100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58465" algn="l"/>
                <a:tab pos="4812030" algn="l"/>
              </a:tabLst>
            </a:pPr>
            <a:r>
              <a:rPr sz="2300" spc="-10" dirty="0">
                <a:latin typeface="Times New Roman"/>
                <a:cs typeface="Times New Roman"/>
              </a:rPr>
              <a:t>общеобразовательной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организации,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класс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7022" y="2985262"/>
            <a:ext cx="1268095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00"/>
              </a:spcBef>
            </a:pPr>
            <a:r>
              <a:rPr sz="2300" spc="-10" dirty="0">
                <a:latin typeface="Times New Roman"/>
                <a:cs typeface="Times New Roman"/>
              </a:rPr>
              <a:t>сведения: обучения,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8727" y="2985262"/>
            <a:ext cx="4237990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0"/>
              </a:spcBef>
              <a:tabLst>
                <a:tab pos="908685" algn="l"/>
                <a:tab pos="2459990" algn="l"/>
              </a:tabLst>
            </a:pPr>
            <a:r>
              <a:rPr sz="2300" spc="-25" dirty="0">
                <a:latin typeface="Times New Roman"/>
                <a:cs typeface="Times New Roman"/>
              </a:rPr>
              <a:t>ФИО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участника,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наименование класс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37218" y="3335782"/>
            <a:ext cx="3345179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99515" algn="l"/>
                <a:tab pos="1647825" algn="l"/>
                <a:tab pos="2762250" algn="l"/>
              </a:tabLst>
            </a:pPr>
            <a:r>
              <a:rPr sz="2300" spc="-10" dirty="0">
                <a:latin typeface="Times New Roman"/>
                <a:cs typeface="Times New Roman"/>
              </a:rPr>
              <a:t>участия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5" dirty="0">
                <a:latin typeface="Times New Roman"/>
                <a:cs typeface="Times New Roman"/>
              </a:rPr>
              <a:t>(в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случае,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20" dirty="0">
                <a:latin typeface="Times New Roman"/>
                <a:cs typeface="Times New Roman"/>
              </a:rPr>
              <a:t>если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515" y="3685997"/>
            <a:ext cx="11367770" cy="2200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imes New Roman"/>
                <a:cs typeface="Times New Roman"/>
              </a:rPr>
              <a:t>имеются</a:t>
            </a:r>
            <a:r>
              <a:rPr sz="2300" spc="200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участники,</a:t>
            </a:r>
            <a:r>
              <a:rPr sz="2300" spc="200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выполнявшие</a:t>
            </a:r>
            <a:r>
              <a:rPr sz="2300" spc="204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олимпиадные</a:t>
            </a:r>
            <a:r>
              <a:rPr sz="2300" spc="200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задания</a:t>
            </a:r>
            <a:r>
              <a:rPr sz="2300" spc="200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за</a:t>
            </a:r>
            <a:r>
              <a:rPr sz="2300" spc="200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более</a:t>
            </a:r>
            <a:r>
              <a:rPr sz="2300" spc="204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старший</a:t>
            </a:r>
            <a:r>
              <a:rPr sz="2300" spc="195" dirty="0">
                <a:latin typeface="Times New Roman"/>
                <a:cs typeface="Times New Roman"/>
              </a:rPr>
              <a:t>  </a:t>
            </a:r>
            <a:r>
              <a:rPr sz="2300" spc="-10" dirty="0">
                <a:latin typeface="Times New Roman"/>
                <a:cs typeface="Times New Roman"/>
              </a:rPr>
              <a:t>класс),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300" spc="-10" dirty="0">
                <a:latin typeface="Times New Roman"/>
                <a:cs typeface="Times New Roman"/>
              </a:rPr>
              <a:t>количество</a:t>
            </a:r>
            <a:r>
              <a:rPr sz="2300" spc="-7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набранных</a:t>
            </a:r>
            <a:r>
              <a:rPr sz="2300" spc="-7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баллов,</a:t>
            </a:r>
            <a:r>
              <a:rPr sz="2300" spc="-7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статус</a:t>
            </a:r>
            <a:r>
              <a:rPr sz="2300" spc="-6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(победитель,</a:t>
            </a:r>
            <a:r>
              <a:rPr sz="2300" spc="-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призёр,</a:t>
            </a:r>
            <a:r>
              <a:rPr sz="2300" spc="-8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участник).</a:t>
            </a: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50"/>
              </a:spcBef>
            </a:pPr>
            <a:r>
              <a:rPr sz="2300" dirty="0">
                <a:latin typeface="Times New Roman"/>
                <a:cs typeface="Times New Roman"/>
              </a:rPr>
              <a:t>В</a:t>
            </a:r>
            <a:r>
              <a:rPr sz="2300" spc="47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срок</a:t>
            </a:r>
            <a:r>
              <a:rPr sz="2300" spc="47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до</a:t>
            </a:r>
            <a:r>
              <a:rPr sz="2300" spc="484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21</a:t>
            </a:r>
            <a:r>
              <a:rPr sz="2300" spc="48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календарного</a:t>
            </a:r>
            <a:r>
              <a:rPr sz="2300" spc="48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дня</a:t>
            </a:r>
            <a:r>
              <a:rPr sz="2300" spc="48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со</a:t>
            </a:r>
            <a:r>
              <a:rPr sz="2300" spc="49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дня</a:t>
            </a:r>
            <a:r>
              <a:rPr sz="2300" spc="47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последней</a:t>
            </a:r>
            <a:r>
              <a:rPr sz="2300" spc="49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даты</a:t>
            </a:r>
            <a:r>
              <a:rPr sz="2300" spc="47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проведения</a:t>
            </a:r>
            <a:r>
              <a:rPr sz="2300" spc="47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соревновательных </a:t>
            </a:r>
            <a:r>
              <a:rPr sz="2300" dirty="0">
                <a:latin typeface="Times New Roman"/>
                <a:cs typeface="Times New Roman"/>
              </a:rPr>
              <a:t>туров</a:t>
            </a:r>
            <a:r>
              <a:rPr sz="2300" spc="41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утверждаются</a:t>
            </a:r>
            <a:r>
              <a:rPr sz="2300" spc="40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итоговые</a:t>
            </a:r>
            <a:r>
              <a:rPr sz="2300" spc="40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результаты</a:t>
            </a:r>
            <a:r>
              <a:rPr sz="2300" spc="40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школьного</a:t>
            </a:r>
            <a:r>
              <a:rPr sz="2300" spc="409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этапа</a:t>
            </a:r>
            <a:r>
              <a:rPr sz="2300" spc="41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ВсОШ</a:t>
            </a:r>
            <a:r>
              <a:rPr sz="2300" spc="415" dirty="0">
                <a:latin typeface="Times New Roman"/>
                <a:cs typeface="Times New Roman"/>
              </a:rPr>
              <a:t>  </a:t>
            </a:r>
            <a:r>
              <a:rPr sz="2300" dirty="0">
                <a:latin typeface="Times New Roman"/>
                <a:cs typeface="Times New Roman"/>
              </a:rPr>
              <a:t>по</a:t>
            </a:r>
            <a:r>
              <a:rPr sz="2300" spc="409" dirty="0">
                <a:latin typeface="Times New Roman"/>
                <a:cs typeface="Times New Roman"/>
              </a:rPr>
              <a:t>  </a:t>
            </a:r>
            <a:r>
              <a:rPr sz="2300" spc="-10" dirty="0">
                <a:latin typeface="Times New Roman"/>
                <a:cs typeface="Times New Roman"/>
              </a:rPr>
              <a:t>каждому </a:t>
            </a:r>
            <a:r>
              <a:rPr sz="2300" dirty="0">
                <a:latin typeface="Times New Roman"/>
                <a:cs typeface="Times New Roman"/>
              </a:rPr>
              <a:t>общеобразовательному</a:t>
            </a:r>
            <a:r>
              <a:rPr sz="2300" spc="5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предмету</a:t>
            </a:r>
            <a:r>
              <a:rPr sz="2300" spc="50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на</a:t>
            </a:r>
            <a:r>
              <a:rPr sz="2300" spc="509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основании</a:t>
            </a:r>
            <a:r>
              <a:rPr sz="2300" b="1" spc="52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протоколов</a:t>
            </a:r>
            <a:r>
              <a:rPr sz="2300" b="1" spc="52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жюри</a:t>
            </a:r>
            <a:r>
              <a:rPr sz="2300" b="1" spc="5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и</a:t>
            </a:r>
            <a:r>
              <a:rPr sz="2300" spc="50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публикуются</a:t>
            </a:r>
            <a:r>
              <a:rPr sz="2300" spc="520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на </a:t>
            </a:r>
            <a:r>
              <a:rPr sz="2300" dirty="0">
                <a:latin typeface="Times New Roman"/>
                <a:cs typeface="Times New Roman"/>
              </a:rPr>
              <a:t>официальном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сайте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организатора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в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сети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Интернет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указанием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сведений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об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участниках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по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8515" y="5860160"/>
            <a:ext cx="956945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48280" algn="l"/>
                <a:tab pos="6008370" algn="l"/>
                <a:tab pos="7526655" algn="l"/>
                <a:tab pos="8503920" algn="l"/>
              </a:tabLst>
            </a:pPr>
            <a:r>
              <a:rPr sz="2300" spc="-10" dirty="0">
                <a:latin typeface="Times New Roman"/>
                <a:cs typeface="Times New Roman"/>
              </a:rPr>
              <a:t>соответствующему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общеобразовательному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предмету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(п.31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Порядка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8515" y="5860160"/>
            <a:ext cx="11365865" cy="727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900920">
              <a:lnSpc>
                <a:spcPct val="100000"/>
              </a:lnSpc>
              <a:spcBef>
                <a:spcPts val="105"/>
              </a:spcBef>
              <a:tabLst>
                <a:tab pos="2182495" algn="l"/>
                <a:tab pos="3937000" algn="l"/>
                <a:tab pos="5845810" algn="l"/>
                <a:tab pos="8067675" algn="l"/>
                <a:tab pos="9571990" algn="l"/>
              </a:tabLst>
            </a:pPr>
            <a:r>
              <a:rPr sz="2300" spc="-10" dirty="0">
                <a:latin typeface="Times New Roman"/>
                <a:cs typeface="Times New Roman"/>
              </a:rPr>
              <a:t>проведения всероссийской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олимпиады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школьников,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утверждённого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приказом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2300" spc="-10" dirty="0">
                <a:latin typeface="Times New Roman"/>
                <a:cs typeface="Times New Roman"/>
              </a:rPr>
              <a:t>Министерства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8515" y="6561201"/>
            <a:ext cx="11365230" cy="1919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Times New Roman"/>
                <a:cs typeface="Times New Roman"/>
              </a:rPr>
              <a:t>просвещения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РФ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от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27.11.2020</a:t>
            </a:r>
            <a:r>
              <a:rPr sz="2300" spc="-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№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678).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2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2.</a:t>
            </a:r>
            <a:r>
              <a:rPr sz="2300" b="1" spc="3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Об</a:t>
            </a:r>
            <a:r>
              <a:rPr sz="2300" b="1" spc="3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определении</a:t>
            </a:r>
            <a:r>
              <a:rPr sz="2300" b="1" spc="3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проходного</a:t>
            </a:r>
            <a:r>
              <a:rPr sz="2300" b="1" spc="3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балла</a:t>
            </a:r>
            <a:r>
              <a:rPr sz="2300" b="1" spc="3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2300" b="1" spc="3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участия</a:t>
            </a:r>
            <a:r>
              <a:rPr sz="2300" b="1" spc="39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300" b="1" spc="3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муниципальном</a:t>
            </a:r>
            <a:r>
              <a:rPr sz="2300" b="1" spc="39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этапе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всероссийской</a:t>
            </a:r>
            <a:r>
              <a:rPr sz="23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олимпиады</a:t>
            </a:r>
            <a:r>
              <a:rPr sz="23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школьников</a:t>
            </a:r>
            <a:r>
              <a:rPr sz="23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23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каждому</a:t>
            </a:r>
            <a:r>
              <a:rPr sz="23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общеобразовательному</a:t>
            </a:r>
            <a:r>
              <a:rPr sz="23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предмету </a:t>
            </a:r>
            <a:r>
              <a:rPr sz="23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3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классу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1346</Words>
  <Application>Microsoft Office PowerPoint</Application>
  <PresentationFormat>A3 (297x420 мм)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2024-2025</vt:lpstr>
      <vt:lpstr>2024-2025</vt:lpstr>
      <vt:lpstr>2024-2025</vt:lpstr>
      <vt:lpstr>Школьный этап всероссийской олимпиады школьников</vt:lpstr>
      <vt:lpstr>Презентация PowerPoint</vt:lpstr>
      <vt:lpstr>Презентация PowerPoint</vt:lpstr>
      <vt:lpstr>Презентация PowerPoint</vt:lpstr>
      <vt:lpstr>Практические и творческие туры в рамках школьного этапа всероссийской олимпиады школьников</vt:lpstr>
      <vt:lpstr>Нормативно-правовые акты, издающиеся по итогам школьного этапа всероссийской олимпиады школьников</vt:lpstr>
      <vt:lpstr>Муниципальный этап всероссийской олимпиады школьников</vt:lpstr>
      <vt:lpstr>Презентация PowerPoint</vt:lpstr>
      <vt:lpstr>Условия проведения соревновательных туров в рамках муниципального этапа всероссийской олимпиады школьников</vt:lpstr>
      <vt:lpstr>Практические и творческие туры в рамках муниципального этапа всероссийской олимпиады школьников</vt:lpstr>
      <vt:lpstr>Нормативно-правовые акты, издающиеся по итогам муниципального этапа всероссийской олимпиады школьников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</dc:creator>
  <cp:lastModifiedBy>КамаеваЕЕ</cp:lastModifiedBy>
  <cp:revision>1</cp:revision>
  <dcterms:created xsi:type="dcterms:W3CDTF">2024-09-02T11:57:26Z</dcterms:created>
  <dcterms:modified xsi:type="dcterms:W3CDTF">2024-09-02T11:58:49Z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2024-09-02T00:00:00Z</vt:filetime>
  </property>
  <property fmtid="{D5CDD505-2E9C-101B-9397-08002B2CF9AE}" pid="5" name="Producer">
    <vt:lpwstr>Microsoft® PowerPoint® 2019</vt:lpwstr>
  </property>
</Properties>
</file>