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9" r:id="rId11"/>
    <p:sldId id="270" r:id="rId12"/>
    <p:sldId id="271" r:id="rId13"/>
    <p:sldId id="272" r:id="rId14"/>
    <p:sldId id="273" r:id="rId15"/>
  </p:sldIdLst>
  <p:sldSz cx="12801600" cy="9601200" type="A3"/>
  <p:notesSz cx="12801600" cy="9601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0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976372"/>
            <a:ext cx="10881360" cy="20162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5376672"/>
            <a:ext cx="8961120" cy="2400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4" y="15"/>
            <a:ext cx="12800815" cy="959993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09793" y="0"/>
            <a:ext cx="7278624" cy="190284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84" y="15"/>
            <a:ext cx="12800815" cy="959993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8885" y="51561"/>
            <a:ext cx="200723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7219" y="3644900"/>
            <a:ext cx="11367160" cy="3780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8929116"/>
            <a:ext cx="4096512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7.png"/><Relationship Id="rId7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5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308861"/>
            <a:ext cx="12014835" cy="7158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507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Всероссийская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олимпиада </a:t>
            </a:r>
            <a:r>
              <a:rPr sz="1800" b="1" spc="-20" dirty="0">
                <a:latin typeface="Times New Roman"/>
                <a:cs typeface="Times New Roman"/>
              </a:rPr>
              <a:t>школьников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старейшая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самая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престижная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олимпиада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нашей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стране.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09855" marR="22860" indent="36449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Олимпиада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мощный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ресурс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развития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личности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интеллектуальных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возможностей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каждого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ребенка.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Любой </a:t>
            </a:r>
            <a:r>
              <a:rPr sz="1800" dirty="0">
                <a:latin typeface="Times New Roman"/>
                <a:cs typeface="Times New Roman"/>
              </a:rPr>
              <a:t>ребенок,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участвуя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олимпиадах,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приобретает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новый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опыт,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получает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возможность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реализации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своих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способностей,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шанс</a:t>
            </a:r>
            <a:endParaRPr sz="1800">
              <a:latin typeface="Times New Roman"/>
              <a:cs typeface="Times New Roman"/>
            </a:endParaRPr>
          </a:p>
          <a:p>
            <a:pPr marL="346519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получить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общественное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признание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своим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талантам.</a:t>
            </a:r>
            <a:endParaRPr sz="1800">
              <a:latin typeface="Times New Roman"/>
              <a:cs typeface="Times New Roman"/>
            </a:endParaRPr>
          </a:p>
          <a:p>
            <a:pPr marL="12700" marR="634365" indent="1077595">
              <a:lnSpc>
                <a:spcPct val="200000"/>
              </a:lnSpc>
            </a:pPr>
            <a:r>
              <a:rPr sz="1800" dirty="0">
                <a:latin typeface="Times New Roman"/>
                <a:cs typeface="Times New Roman"/>
              </a:rPr>
              <a:t>Олимпиада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b="1" spc="-30" dirty="0">
                <a:latin typeface="Times New Roman"/>
                <a:cs typeface="Times New Roman"/>
              </a:rPr>
              <a:t>Ульяновской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области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проводится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21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общеобразовательному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предмету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в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четыре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этапа</a:t>
            </a:r>
            <a:r>
              <a:rPr sz="1800" spc="-10" dirty="0">
                <a:latin typeface="Times New Roman"/>
                <a:cs typeface="Times New Roman"/>
              </a:rPr>
              <a:t>: </a:t>
            </a:r>
            <a:r>
              <a:rPr sz="1800" b="1" spc="-10" dirty="0">
                <a:latin typeface="Times New Roman"/>
                <a:cs typeface="Times New Roman"/>
              </a:rPr>
              <a:t>ШКОЛЬНЫЙ</a:t>
            </a:r>
            <a:r>
              <a:rPr sz="1800" b="1" spc="-85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ЭТАП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(стартует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16</a:t>
            </a:r>
            <a:r>
              <a:rPr sz="1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сентября</a:t>
            </a:r>
            <a:r>
              <a:rPr sz="1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2024</a:t>
            </a:r>
            <a:r>
              <a:rPr sz="1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года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2700" marR="57785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школьном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этапе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может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участвовать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любой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желающий,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начиная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пятого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класса.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русскому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языку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математике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можно </a:t>
            </a:r>
            <a:r>
              <a:rPr sz="1800" dirty="0">
                <a:latin typeface="Times New Roman"/>
                <a:cs typeface="Times New Roman"/>
              </a:rPr>
              <a:t>принять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участие,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начиная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четвертого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класса.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желании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можно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выполнять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задания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более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старших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классов.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МУНИЦИПАЛЬНЫЙ</a:t>
            </a:r>
            <a:r>
              <a:rPr sz="1800" b="1" spc="-95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ЭТАП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(стартует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11</a:t>
            </a:r>
            <a:r>
              <a:rPr sz="18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ноября</a:t>
            </a:r>
            <a:r>
              <a:rPr sz="18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2024</a:t>
            </a:r>
            <a:r>
              <a:rPr sz="18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года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Ступень</a:t>
            </a:r>
            <a:r>
              <a:rPr sz="1800" spc="1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более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сложными</a:t>
            </a:r>
            <a:r>
              <a:rPr sz="1800" spc="1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заданиями.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Чтобы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стать</a:t>
            </a:r>
            <a:r>
              <a:rPr sz="1800" spc="1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участником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муниципального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этапа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нужно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войти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125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списки преодолевших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порог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баллов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каждому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предмету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25" dirty="0">
                <a:latin typeface="Times New Roman"/>
                <a:cs typeface="Times New Roman"/>
              </a:rPr>
              <a:t> классу.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Проводится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заданиям,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разработанным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7-</a:t>
            </a:r>
            <a:r>
              <a:rPr sz="1800" dirty="0">
                <a:latin typeface="Times New Roman"/>
                <a:cs typeface="Times New Roman"/>
              </a:rPr>
              <a:t>11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классов.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РЕГИОНАЛЬНЫЙ</a:t>
            </a:r>
            <a:r>
              <a:rPr sz="1800" b="1" spc="-80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ЭТАП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Помогает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отобрать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лучших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среди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участников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муниципального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этапа,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преодолевших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порог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каждому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предмету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классу. </a:t>
            </a:r>
            <a:r>
              <a:rPr sz="1800" dirty="0">
                <a:latin typeface="Times New Roman"/>
                <a:cs typeface="Times New Roman"/>
              </a:rPr>
              <a:t>Проводится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заданиям,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разработанным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9-</a:t>
            </a:r>
            <a:r>
              <a:rPr sz="1800" dirty="0">
                <a:latin typeface="Times New Roman"/>
                <a:cs typeface="Times New Roman"/>
              </a:rPr>
              <a:t>11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классов.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Times New Roman"/>
                <a:cs typeface="Times New Roman"/>
              </a:rPr>
              <a:t>ЗАКЛЮЧИТЕЛЬНЫЙ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ЭТАП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Заключительный</a:t>
            </a:r>
            <a:r>
              <a:rPr sz="1800" spc="4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этап</a:t>
            </a:r>
            <a:r>
              <a:rPr sz="1800" spc="4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является</a:t>
            </a:r>
            <a:r>
              <a:rPr sz="1800" spc="45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четвертым</a:t>
            </a:r>
            <a:r>
              <a:rPr sz="1800" spc="4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этапом</a:t>
            </a:r>
            <a:r>
              <a:rPr sz="1800" spc="45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всероссийской</a:t>
            </a:r>
            <a:r>
              <a:rPr sz="1800" spc="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олимпиады</a:t>
            </a:r>
            <a:r>
              <a:rPr sz="1800" spc="4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школьников,</a:t>
            </a:r>
            <a:r>
              <a:rPr sz="1800" spc="4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проводится</a:t>
            </a:r>
            <a:r>
              <a:rPr sz="1800" spc="4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4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заданиям, </a:t>
            </a:r>
            <a:r>
              <a:rPr sz="1800" dirty="0">
                <a:latin typeface="Times New Roman"/>
                <a:cs typeface="Times New Roman"/>
              </a:rPr>
              <a:t>разработанным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9-</a:t>
            </a:r>
            <a:r>
              <a:rPr sz="1800" dirty="0">
                <a:latin typeface="Times New Roman"/>
                <a:cs typeface="Times New Roman"/>
              </a:rPr>
              <a:t>11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классов.</a:t>
            </a:r>
            <a:endParaRPr sz="18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Хорошие</a:t>
            </a:r>
            <a:r>
              <a:rPr sz="1800" b="1" spc="1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результаты</a:t>
            </a:r>
            <a:r>
              <a:rPr sz="1800" b="1" spc="1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r>
              <a:rPr sz="1800" b="1" spc="1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заключительном</a:t>
            </a:r>
            <a:r>
              <a:rPr sz="1800" b="1" spc="1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этапе</a:t>
            </a:r>
            <a:r>
              <a:rPr sz="1800" b="1" spc="1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всероссийской</a:t>
            </a:r>
            <a:r>
              <a:rPr sz="1800" b="1" spc="1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олимпиады</a:t>
            </a:r>
            <a:r>
              <a:rPr sz="1800" b="1" spc="1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школьников</a:t>
            </a:r>
            <a:r>
              <a:rPr sz="1800" b="1" spc="1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дают</a:t>
            </a:r>
            <a:r>
              <a:rPr sz="1800" b="1" spc="14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льготы</a:t>
            </a:r>
            <a:r>
              <a:rPr sz="1800" b="1" spc="12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при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поступлении:</a:t>
            </a:r>
            <a:r>
              <a:rPr sz="18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от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дополнительных баллов</a:t>
            </a:r>
            <a:r>
              <a:rPr sz="18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за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ЕГЭ или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портфолио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до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зачисления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без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экзаменов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профильные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вузы.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Но</a:t>
            </a:r>
            <a:r>
              <a:rPr sz="18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это</a:t>
            </a:r>
            <a:r>
              <a:rPr sz="18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верно</a:t>
            </a:r>
            <a:r>
              <a:rPr sz="18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только</a:t>
            </a:r>
            <a:r>
              <a:rPr sz="18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для</a:t>
            </a:r>
            <a:r>
              <a:rPr sz="18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«направления,</a:t>
            </a:r>
            <a:r>
              <a:rPr sz="18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которое</a:t>
            </a:r>
            <a:r>
              <a:rPr sz="18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соответствует</a:t>
            </a:r>
            <a:r>
              <a:rPr sz="18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профилю</a:t>
            </a:r>
            <a:r>
              <a:rPr sz="1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олимпиады».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3297" y="0"/>
            <a:ext cx="6988302" cy="183578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2024-</a:t>
            </a:r>
            <a:r>
              <a:rPr spc="-20" dirty="0"/>
              <a:t>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151" y="0"/>
            <a:ext cx="12787630" cy="9601200"/>
            <a:chOff x="14151" y="0"/>
            <a:chExt cx="12787630" cy="96012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151" y="0"/>
              <a:ext cx="12787448" cy="960119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09794" y="0"/>
              <a:ext cx="7278624" cy="1902841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29308" y="1239774"/>
            <a:ext cx="101269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C00000"/>
                </a:solidFill>
              </a:rPr>
              <a:t>Муниципальный</a:t>
            </a:r>
            <a:r>
              <a:rPr sz="2800" spc="-12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этап</a:t>
            </a:r>
            <a:r>
              <a:rPr sz="2800" spc="-14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всероссийской</a:t>
            </a:r>
            <a:r>
              <a:rPr sz="2800" spc="-12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олимпиады</a:t>
            </a:r>
            <a:r>
              <a:rPr sz="2800" spc="-130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школьников</a:t>
            </a:r>
            <a:endParaRPr sz="2800"/>
          </a:p>
        </p:txBody>
      </p:sp>
      <p:sp>
        <p:nvSpPr>
          <p:cNvPr id="6" name="object 6"/>
          <p:cNvSpPr txBox="1"/>
          <p:nvPr/>
        </p:nvSpPr>
        <p:spPr>
          <a:xfrm>
            <a:off x="718515" y="2261107"/>
            <a:ext cx="11364595" cy="4634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Участники: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85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 marR="5080" indent="618490" algn="just">
              <a:lnSpc>
                <a:spcPct val="100000"/>
              </a:lnSpc>
              <a:buAutoNum type="arabicPeriod"/>
              <a:tabLst>
                <a:tab pos="631190" algn="l"/>
              </a:tabLst>
            </a:pPr>
            <a:r>
              <a:rPr sz="2800" dirty="0">
                <a:latin typeface="Times New Roman"/>
                <a:cs typeface="Times New Roman"/>
              </a:rPr>
              <a:t>Участники</a:t>
            </a:r>
            <a:r>
              <a:rPr sz="2800" spc="6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школьного</a:t>
            </a:r>
            <a:r>
              <a:rPr sz="2800" spc="6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этапа</a:t>
            </a:r>
            <a:r>
              <a:rPr sz="2800" spc="59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ВсОШ</a:t>
            </a:r>
            <a:r>
              <a:rPr sz="2800" spc="60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текущего</a:t>
            </a:r>
            <a:r>
              <a:rPr sz="2800" spc="6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учебного</a:t>
            </a:r>
            <a:r>
              <a:rPr sz="2800" spc="61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года, </a:t>
            </a:r>
            <a:r>
              <a:rPr sz="2800" b="1" dirty="0">
                <a:latin typeface="Times New Roman"/>
                <a:cs typeface="Times New Roman"/>
              </a:rPr>
              <a:t>набравшие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необходимое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для участия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муниципальном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этапе </a:t>
            </a:r>
            <a:r>
              <a:rPr sz="2800" spc="-10" dirty="0">
                <a:latin typeface="Times New Roman"/>
                <a:cs typeface="Times New Roman"/>
              </a:rPr>
              <a:t>олимпиады </a:t>
            </a:r>
            <a:r>
              <a:rPr sz="2800" b="1" spc="-10" dirty="0">
                <a:latin typeface="Times New Roman"/>
                <a:cs typeface="Times New Roman"/>
              </a:rPr>
              <a:t>количество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баллов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установленное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организатором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муниципального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этапа </a:t>
            </a:r>
            <a:r>
              <a:rPr sz="2800" dirty="0">
                <a:latin typeface="Times New Roman"/>
                <a:cs typeface="Times New Roman"/>
              </a:rPr>
              <a:t>ВсОШ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по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каждому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общеобразовательному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предмету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классу;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85"/>
              </a:spcBef>
              <a:buFont typeface="Times New Roman"/>
              <a:buAutoNum type="arabicPeriod"/>
            </a:pPr>
            <a:endParaRPr sz="2800">
              <a:latin typeface="Times New Roman"/>
              <a:cs typeface="Times New Roman"/>
            </a:endParaRPr>
          </a:p>
          <a:p>
            <a:pPr marL="12700" marR="5080" indent="417195" algn="just">
              <a:lnSpc>
                <a:spcPct val="100000"/>
              </a:lnSpc>
              <a:spcBef>
                <a:spcPts val="5"/>
              </a:spcBef>
              <a:buFont typeface="Times New Roman"/>
              <a:buAutoNum type="arabicPeriod"/>
              <a:tabLst>
                <a:tab pos="429895" algn="l"/>
              </a:tabLst>
            </a:pPr>
            <a:r>
              <a:rPr sz="2800" b="1" dirty="0">
                <a:latin typeface="Times New Roman"/>
                <a:cs typeface="Times New Roman"/>
              </a:rPr>
              <a:t>Победители</a:t>
            </a:r>
            <a:r>
              <a:rPr sz="2800" b="1" spc="36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и</a:t>
            </a:r>
            <a:r>
              <a:rPr sz="2800" b="1" spc="37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призеры</a:t>
            </a:r>
            <a:r>
              <a:rPr sz="2800" b="1" spc="3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муниципального</a:t>
            </a:r>
            <a:r>
              <a:rPr sz="2800" spc="3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этапа</a:t>
            </a:r>
            <a:r>
              <a:rPr sz="2800" spc="3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ВсОШ</a:t>
            </a:r>
            <a:r>
              <a:rPr sz="2800" spc="36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предыдущего </a:t>
            </a:r>
            <a:r>
              <a:rPr sz="2800" b="1" dirty="0">
                <a:latin typeface="Times New Roman"/>
                <a:cs typeface="Times New Roman"/>
              </a:rPr>
              <a:t>учебного</a:t>
            </a:r>
            <a:r>
              <a:rPr sz="2800" b="1" spc="26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года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2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продолжающие</a:t>
            </a:r>
            <a:r>
              <a:rPr sz="2800" spc="2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освоение</a:t>
            </a:r>
            <a:r>
              <a:rPr sz="2800" spc="254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основных</a:t>
            </a:r>
            <a:r>
              <a:rPr sz="2800" spc="28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образовательных </a:t>
            </a:r>
            <a:r>
              <a:rPr sz="2800" dirty="0">
                <a:latin typeface="Times New Roman"/>
                <a:cs typeface="Times New Roman"/>
              </a:rPr>
              <a:t>программ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основного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общего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среднего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общего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образования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6918" y="209804"/>
            <a:ext cx="33801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Муниципальный</a:t>
            </a:r>
            <a:r>
              <a:rPr sz="1800" b="1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1800" b="1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18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7768" y="1491488"/>
            <a:ext cx="113652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521334" algn="l"/>
                <a:tab pos="2338070" algn="l"/>
                <a:tab pos="3941445" algn="l"/>
                <a:tab pos="4891405" algn="l"/>
                <a:tab pos="5546725" algn="l"/>
                <a:tab pos="7708265" algn="l"/>
                <a:tab pos="10090150" algn="l"/>
              </a:tabLst>
            </a:pPr>
            <a:r>
              <a:rPr sz="2800" b="1" spc="-50" dirty="0">
                <a:latin typeface="Times New Roman"/>
                <a:cs typeface="Times New Roman"/>
              </a:rPr>
              <a:t>В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2024-</a:t>
            </a:r>
            <a:r>
              <a:rPr sz="2800" b="1" spc="-20" dirty="0">
                <a:latin typeface="Times New Roman"/>
                <a:cs typeface="Times New Roman"/>
              </a:rPr>
              <a:t>2025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учебном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Times New Roman"/>
                <a:cs typeface="Times New Roman"/>
              </a:rPr>
              <a:t>году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5" dirty="0">
                <a:latin typeface="Times New Roman"/>
                <a:cs typeface="Times New Roman"/>
              </a:rPr>
              <a:t>на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территории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Ульяновской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Times New Roman"/>
                <a:cs typeface="Times New Roman"/>
              </a:rPr>
              <a:t>области </a:t>
            </a:r>
            <a:r>
              <a:rPr sz="2800" b="1" spc="-10" dirty="0">
                <a:latin typeface="Times New Roman"/>
                <a:cs typeface="Times New Roman"/>
              </a:rPr>
              <a:t>муниципальный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этап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Олимпиады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пройдёт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в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двух</a:t>
            </a:r>
            <a:r>
              <a:rPr sz="2800" b="1" spc="-9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форматах: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41" y="2566720"/>
            <a:ext cx="8856980" cy="116441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03021" y="2803982"/>
            <a:ext cx="5507990" cy="1533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10915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Очный:</a:t>
            </a: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170430" algn="l"/>
                <a:tab pos="3999229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литература,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искусство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(мировая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29350" y="3885946"/>
            <a:ext cx="58407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97175" algn="l"/>
                <a:tab pos="4716145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художественная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культура),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химия,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3021" y="4312666"/>
            <a:ext cx="141795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spc="-20" dirty="0">
                <a:latin typeface="Times New Roman"/>
                <a:cs typeface="Times New Roman"/>
              </a:rPr>
              <a:t>история, </a:t>
            </a:r>
            <a:r>
              <a:rPr sz="2800" b="1" spc="-10" dirty="0">
                <a:latin typeface="Times New Roman"/>
                <a:cs typeface="Times New Roman"/>
              </a:rPr>
              <a:t>основы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52370" y="4312666"/>
            <a:ext cx="1011809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88595">
              <a:lnSpc>
                <a:spcPct val="100000"/>
              </a:lnSpc>
              <a:spcBef>
                <a:spcPts val="95"/>
              </a:spcBef>
              <a:tabLst>
                <a:tab pos="2352040" algn="l"/>
                <a:tab pos="2390140" algn="l"/>
                <a:tab pos="2865755" algn="l"/>
                <a:tab pos="4414520" algn="l"/>
                <a:tab pos="4592320" algn="l"/>
                <a:tab pos="6015990" algn="l"/>
                <a:tab pos="6418580" algn="l"/>
                <a:tab pos="8281034" algn="l"/>
                <a:tab pos="8549640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технология,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астрономия,</a:t>
            </a:r>
            <a:r>
              <a:rPr sz="2800" b="1" dirty="0">
                <a:latin typeface="Times New Roman"/>
                <a:cs typeface="Times New Roman"/>
              </a:rPr>
              <a:t>		</a:t>
            </a:r>
            <a:r>
              <a:rPr sz="2800" b="1" spc="-10" dirty="0">
                <a:latin typeface="Times New Roman"/>
                <a:cs typeface="Times New Roman"/>
              </a:rPr>
              <a:t>биология,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физическая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40" dirty="0">
                <a:latin typeface="Times New Roman"/>
                <a:cs typeface="Times New Roman"/>
              </a:rPr>
              <a:t>культура, </a:t>
            </a:r>
            <a:r>
              <a:rPr sz="2800" b="1" spc="-10" dirty="0">
                <a:latin typeface="Times New Roman"/>
                <a:cs typeface="Times New Roman"/>
              </a:rPr>
              <a:t>безопасности</a:t>
            </a:r>
            <a:r>
              <a:rPr sz="2800" b="1" dirty="0">
                <a:latin typeface="Times New Roman"/>
                <a:cs typeface="Times New Roman"/>
              </a:rPr>
              <a:t>		</a:t>
            </a:r>
            <a:r>
              <a:rPr sz="2800" b="1" spc="-50" dirty="0">
                <a:latin typeface="Times New Roman"/>
                <a:cs typeface="Times New Roman"/>
              </a:rPr>
              <a:t>и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защиты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Родины,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математика,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5" dirty="0">
                <a:latin typeface="Times New Roman"/>
                <a:cs typeface="Times New Roman"/>
              </a:rPr>
              <a:t>экономика,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3021" y="5166486"/>
            <a:ext cx="1156589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imes New Roman"/>
                <a:cs typeface="Times New Roman"/>
              </a:rPr>
              <a:t>физика,</a:t>
            </a:r>
            <a:r>
              <a:rPr sz="2800" b="1" spc="1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немецкий</a:t>
            </a:r>
            <a:r>
              <a:rPr sz="2800" b="1" spc="1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язык,</a:t>
            </a:r>
            <a:r>
              <a:rPr sz="2800" b="1" spc="17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английский</a:t>
            </a:r>
            <a:r>
              <a:rPr sz="2800" b="1" spc="1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язык,</a:t>
            </a:r>
            <a:r>
              <a:rPr sz="2800" b="1" spc="1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французский</a:t>
            </a:r>
            <a:r>
              <a:rPr sz="2800" b="1" spc="17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язык,</a:t>
            </a:r>
            <a:r>
              <a:rPr sz="2800" b="1" spc="17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право, экология,</a:t>
            </a:r>
            <a:r>
              <a:rPr sz="2800" b="1" spc="-12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русский</a:t>
            </a:r>
            <a:r>
              <a:rPr sz="2800" b="1" spc="-114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язык,</a:t>
            </a:r>
            <a:r>
              <a:rPr sz="2800" b="1" spc="-12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география,</a:t>
            </a:r>
            <a:r>
              <a:rPr sz="2800" b="1" spc="-12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обществознание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3021" y="7784083"/>
            <a:ext cx="99961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latin typeface="Times New Roman"/>
                <a:cs typeface="Times New Roman"/>
              </a:rPr>
              <a:t>информатика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(на</a:t>
            </a:r>
            <a:r>
              <a:rPr sz="2800" b="1" spc="-12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технологической</a:t>
            </a:r>
            <a:r>
              <a:rPr sz="2800" b="1" spc="-9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платформе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codeforces.com)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41" y="6354495"/>
            <a:ext cx="8856980" cy="1164412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3311778" y="6569456"/>
            <a:ext cx="35845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Дистанционный: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6918" y="209804"/>
            <a:ext cx="33801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Муниципальный</a:t>
            </a:r>
            <a:r>
              <a:rPr sz="1800" b="1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1800" b="1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18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9793" y="0"/>
            <a:ext cx="7278624" cy="190284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86918" y="209804"/>
            <a:ext cx="33801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Муниципальный</a:t>
            </a:r>
            <a:r>
              <a:rPr sz="1800" b="1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1800" b="1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18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07004" y="1423797"/>
            <a:ext cx="7385684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2800" spc="-50" dirty="0">
                <a:solidFill>
                  <a:srgbClr val="C00000"/>
                </a:solidFill>
              </a:rPr>
              <a:t>Условия</a:t>
            </a:r>
            <a:r>
              <a:rPr sz="2800" spc="-125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проведения</a:t>
            </a:r>
            <a:r>
              <a:rPr sz="2800" spc="-125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соревновательных</a:t>
            </a:r>
            <a:r>
              <a:rPr sz="2800" spc="-100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туров </a:t>
            </a:r>
            <a:r>
              <a:rPr sz="2800" dirty="0">
                <a:solidFill>
                  <a:srgbClr val="C00000"/>
                </a:solidFill>
              </a:rPr>
              <a:t>в</a:t>
            </a:r>
            <a:r>
              <a:rPr sz="2800" spc="-7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рамках</a:t>
            </a:r>
            <a:r>
              <a:rPr sz="2800" spc="-65" dirty="0">
                <a:solidFill>
                  <a:srgbClr val="C00000"/>
                </a:solidFill>
              </a:rPr>
              <a:t> </a:t>
            </a:r>
            <a:r>
              <a:rPr sz="2800" spc="-20" dirty="0">
                <a:solidFill>
                  <a:srgbClr val="C00000"/>
                </a:solidFill>
              </a:rPr>
              <a:t>муниципального</a:t>
            </a:r>
            <a:r>
              <a:rPr sz="2800" spc="-50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этапа</a:t>
            </a:r>
            <a:endParaRPr sz="2800"/>
          </a:p>
          <a:p>
            <a:pPr marL="7620" algn="ctr">
              <a:lnSpc>
                <a:spcPct val="100000"/>
              </a:lnSpc>
            </a:pPr>
            <a:r>
              <a:rPr sz="2800" dirty="0">
                <a:solidFill>
                  <a:srgbClr val="C00000"/>
                </a:solidFill>
              </a:rPr>
              <a:t>всероссийской</a:t>
            </a:r>
            <a:r>
              <a:rPr sz="2800" spc="-114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олимпиады</a:t>
            </a:r>
            <a:r>
              <a:rPr sz="2800" spc="-114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школьников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94030" marR="5715" indent="-480059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494030" algn="l"/>
              </a:tabLst>
            </a:pPr>
            <a:r>
              <a:rPr dirty="0"/>
              <a:t>Видеозапись</a:t>
            </a:r>
            <a:r>
              <a:rPr spc="-75" dirty="0"/>
              <a:t> </a:t>
            </a:r>
            <a:r>
              <a:rPr spc="-10" dirty="0"/>
              <a:t>соревновательных</a:t>
            </a:r>
            <a:r>
              <a:rPr spc="-30" dirty="0"/>
              <a:t> </a:t>
            </a:r>
            <a:r>
              <a:rPr dirty="0"/>
              <a:t>туров</a:t>
            </a:r>
            <a:r>
              <a:rPr spc="-45" dirty="0"/>
              <a:t> </a:t>
            </a:r>
            <a:r>
              <a:rPr dirty="0"/>
              <a:t>в</a:t>
            </a:r>
            <a:r>
              <a:rPr spc="-50" dirty="0"/>
              <a:t> </a:t>
            </a:r>
            <a:r>
              <a:rPr spc="-25" dirty="0"/>
              <a:t>аудиториях,</a:t>
            </a:r>
            <a:r>
              <a:rPr spc="-40" dirty="0"/>
              <a:t> </a:t>
            </a:r>
            <a:r>
              <a:rPr dirty="0"/>
              <a:t>спортивных</a:t>
            </a:r>
            <a:r>
              <a:rPr spc="-35" dirty="0"/>
              <a:t> </a:t>
            </a:r>
            <a:r>
              <a:rPr spc="-10" dirty="0"/>
              <a:t>залах, </a:t>
            </a:r>
            <a:r>
              <a:rPr dirty="0"/>
              <a:t>мастерских</a:t>
            </a:r>
            <a:r>
              <a:rPr spc="-85" dirty="0"/>
              <a:t> </a:t>
            </a:r>
            <a:r>
              <a:rPr dirty="0"/>
              <a:t>и</a:t>
            </a:r>
            <a:r>
              <a:rPr spc="-95" dirty="0"/>
              <a:t> </a:t>
            </a:r>
            <a:r>
              <a:rPr spc="-20" dirty="0"/>
              <a:t>т.п.;</a:t>
            </a:r>
          </a:p>
          <a:p>
            <a:pPr marL="1270">
              <a:lnSpc>
                <a:spcPct val="100000"/>
              </a:lnSpc>
              <a:spcBef>
                <a:spcPts val="1485"/>
              </a:spcBef>
              <a:buFont typeface="Wingdings"/>
              <a:buChar char=""/>
            </a:pPr>
            <a:endParaRPr spc="-20" dirty="0"/>
          </a:p>
          <a:p>
            <a:pPr marL="494030" marR="6985" indent="-480059">
              <a:lnSpc>
                <a:spcPct val="100000"/>
              </a:lnSpc>
              <a:buFont typeface="Wingdings"/>
              <a:buChar char=""/>
              <a:tabLst>
                <a:tab pos="494030" algn="l"/>
              </a:tabLst>
            </a:pPr>
            <a:r>
              <a:rPr dirty="0"/>
              <a:t>Определение</a:t>
            </a:r>
            <a:r>
              <a:rPr spc="-65" dirty="0"/>
              <a:t> </a:t>
            </a:r>
            <a:r>
              <a:rPr dirty="0"/>
              <a:t>пункта</a:t>
            </a:r>
            <a:r>
              <a:rPr spc="-55" dirty="0"/>
              <a:t> </a:t>
            </a:r>
            <a:r>
              <a:rPr dirty="0"/>
              <a:t>проведения</a:t>
            </a:r>
            <a:r>
              <a:rPr spc="-35" dirty="0"/>
              <a:t> </a:t>
            </a:r>
            <a:r>
              <a:rPr dirty="0"/>
              <a:t>муниципального</a:t>
            </a:r>
            <a:r>
              <a:rPr spc="-30" dirty="0"/>
              <a:t> </a:t>
            </a:r>
            <a:r>
              <a:rPr dirty="0"/>
              <a:t>этапа</a:t>
            </a:r>
            <a:r>
              <a:rPr spc="-55" dirty="0"/>
              <a:t> </a:t>
            </a:r>
            <a:r>
              <a:rPr spc="-10" dirty="0"/>
              <a:t>всероссийской </a:t>
            </a:r>
            <a:r>
              <a:rPr dirty="0"/>
              <a:t>олимпиады</a:t>
            </a:r>
            <a:r>
              <a:rPr spc="-165" dirty="0"/>
              <a:t> </a:t>
            </a:r>
            <a:r>
              <a:rPr spc="-10" dirty="0"/>
              <a:t>школьников;</a:t>
            </a:r>
          </a:p>
          <a:p>
            <a:pPr marL="1270">
              <a:lnSpc>
                <a:spcPct val="100000"/>
              </a:lnSpc>
              <a:spcBef>
                <a:spcPts val="1485"/>
              </a:spcBef>
              <a:buFont typeface="Wingdings"/>
              <a:buChar char=""/>
            </a:pPr>
            <a:endParaRPr spc="-10" dirty="0"/>
          </a:p>
          <a:p>
            <a:pPr marL="494030" marR="5080" indent="-480059">
              <a:lnSpc>
                <a:spcPct val="100000"/>
              </a:lnSpc>
              <a:buFont typeface="Wingdings"/>
              <a:buChar char=""/>
              <a:tabLst>
                <a:tab pos="494030" algn="l"/>
                <a:tab pos="3229610" algn="l"/>
                <a:tab pos="5685155" algn="l"/>
                <a:tab pos="8050530" algn="l"/>
                <a:tab pos="10507345" algn="l"/>
              </a:tabLst>
            </a:pPr>
            <a:r>
              <a:rPr spc="-10" dirty="0"/>
              <a:t>Осуществление</a:t>
            </a:r>
            <a:r>
              <a:rPr dirty="0"/>
              <a:t>	</a:t>
            </a:r>
            <a:r>
              <a:rPr spc="-10" dirty="0"/>
              <a:t>перепроверки</a:t>
            </a:r>
            <a:r>
              <a:rPr dirty="0"/>
              <a:t>	</a:t>
            </a:r>
            <a:r>
              <a:rPr spc="-10" dirty="0"/>
              <a:t>проверенных</a:t>
            </a:r>
            <a:r>
              <a:rPr dirty="0"/>
              <a:t>	</a:t>
            </a:r>
            <a:r>
              <a:rPr spc="-10" dirty="0"/>
              <a:t>олимпиадных</a:t>
            </a:r>
            <a:r>
              <a:rPr dirty="0"/>
              <a:t>	</a:t>
            </a:r>
            <a:r>
              <a:rPr spc="-20" dirty="0"/>
              <a:t>работ </a:t>
            </a:r>
            <a:r>
              <a:rPr dirty="0"/>
              <a:t>членами</a:t>
            </a:r>
            <a:r>
              <a:rPr spc="-85" dirty="0"/>
              <a:t> </a:t>
            </a:r>
            <a:r>
              <a:rPr dirty="0"/>
              <a:t>региональной</a:t>
            </a:r>
            <a:r>
              <a:rPr spc="-95" dirty="0"/>
              <a:t> </a:t>
            </a:r>
            <a:r>
              <a:rPr spc="-20" dirty="0"/>
              <a:t>предметно-методической</a:t>
            </a:r>
            <a:r>
              <a:rPr spc="-65" dirty="0"/>
              <a:t> </a:t>
            </a:r>
            <a:r>
              <a:rPr spc="-10" dirty="0"/>
              <a:t>комиссии.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9793" y="0"/>
            <a:ext cx="7278624" cy="190284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86918" y="209804"/>
            <a:ext cx="33801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Муниципальный</a:t>
            </a:r>
            <a:r>
              <a:rPr sz="1800" b="1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1800" b="1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18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73095" y="1169035"/>
            <a:ext cx="645223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10540" marR="501650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C00000"/>
                </a:solidFill>
              </a:rPr>
              <a:t>Практические</a:t>
            </a:r>
            <a:r>
              <a:rPr sz="2800" spc="-8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и</a:t>
            </a:r>
            <a:r>
              <a:rPr sz="2800" spc="-10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творческие</a:t>
            </a:r>
            <a:r>
              <a:rPr sz="2800" spc="-95" dirty="0">
                <a:solidFill>
                  <a:srgbClr val="C00000"/>
                </a:solidFill>
              </a:rPr>
              <a:t> </a:t>
            </a:r>
            <a:r>
              <a:rPr sz="2800" spc="-20" dirty="0">
                <a:solidFill>
                  <a:srgbClr val="C00000"/>
                </a:solidFill>
              </a:rPr>
              <a:t>туры </a:t>
            </a:r>
            <a:r>
              <a:rPr sz="2800" dirty="0">
                <a:solidFill>
                  <a:srgbClr val="C00000"/>
                </a:solidFill>
              </a:rPr>
              <a:t>в</a:t>
            </a:r>
            <a:r>
              <a:rPr sz="2800" spc="-11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рамках</a:t>
            </a:r>
            <a:r>
              <a:rPr sz="2800" spc="-100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муниципального</a:t>
            </a:r>
            <a:r>
              <a:rPr sz="2800" spc="-85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этапа</a:t>
            </a:r>
            <a:endParaRPr sz="2800"/>
          </a:p>
          <a:p>
            <a:pPr algn="ctr">
              <a:lnSpc>
                <a:spcPct val="100000"/>
              </a:lnSpc>
            </a:pPr>
            <a:r>
              <a:rPr sz="2800" dirty="0">
                <a:solidFill>
                  <a:srgbClr val="C00000"/>
                </a:solidFill>
              </a:rPr>
              <a:t>всероссийской</a:t>
            </a:r>
            <a:r>
              <a:rPr sz="2800" spc="-17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олимпиады</a:t>
            </a:r>
            <a:r>
              <a:rPr sz="2800" spc="-175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школьников</a:t>
            </a:r>
            <a:endParaRPr sz="2800"/>
          </a:p>
        </p:txBody>
      </p:sp>
      <p:sp>
        <p:nvSpPr>
          <p:cNvPr id="5" name="object 5"/>
          <p:cNvSpPr txBox="1"/>
          <p:nvPr/>
        </p:nvSpPr>
        <p:spPr>
          <a:xfrm>
            <a:off x="718515" y="2842640"/>
            <a:ext cx="10984230" cy="5220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Практические</a:t>
            </a:r>
            <a:r>
              <a:rPr sz="24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туры</a:t>
            </a:r>
            <a:r>
              <a:rPr sz="24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пройдут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по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следующим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общеобразовательным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предметам: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Химия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(7-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12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</a:t>
            </a:r>
            <a:endParaRPr sz="2400">
              <a:latin typeface="Times New Roman"/>
              <a:cs typeface="Times New Roman"/>
            </a:endParaRPr>
          </a:p>
          <a:p>
            <a:pPr marL="12700" marR="3748404">
              <a:lnSpc>
                <a:spcPct val="110000"/>
              </a:lnSpc>
              <a:spcBef>
                <a:spcPts val="5"/>
              </a:spcBef>
            </a:pPr>
            <a:r>
              <a:rPr sz="2400" b="1" dirty="0">
                <a:latin typeface="Times New Roman"/>
                <a:cs typeface="Times New Roman"/>
              </a:rPr>
              <a:t>Основы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безопасности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и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защиты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Родины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(7-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 </a:t>
            </a:r>
            <a:r>
              <a:rPr sz="2400" b="1" dirty="0">
                <a:latin typeface="Times New Roman"/>
                <a:cs typeface="Times New Roman"/>
              </a:rPr>
              <a:t>Физическая</a:t>
            </a:r>
            <a:r>
              <a:rPr sz="2400" b="1" spc="-12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культура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(7-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1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400" b="1" spc="-20" dirty="0">
                <a:latin typeface="Times New Roman"/>
                <a:cs typeface="Times New Roman"/>
              </a:rPr>
              <a:t>Технология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(7-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3082290">
              <a:lnSpc>
                <a:spcPct val="220000"/>
              </a:lnSpc>
            </a:pP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Творческий</a:t>
            </a:r>
            <a:r>
              <a:rPr sz="24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тур</a:t>
            </a:r>
            <a:r>
              <a:rPr sz="2400" b="1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пройдёт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по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искусству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(МХК)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(7-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Защита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проектов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b="1" spc="-10" dirty="0">
                <a:latin typeface="Times New Roman"/>
                <a:cs typeface="Times New Roman"/>
              </a:rPr>
              <a:t>Экология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(7-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114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400" b="1" spc="-20" dirty="0">
                <a:latin typeface="Times New Roman"/>
                <a:cs typeface="Times New Roman"/>
              </a:rPr>
              <a:t>Технология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(7-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6485" y="5821832"/>
            <a:ext cx="867130" cy="120291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00575" y="7529106"/>
            <a:ext cx="1076617" cy="1413637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19697" y="7027354"/>
            <a:ext cx="1438528" cy="1549908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8210042" y="3358134"/>
            <a:ext cx="4088129" cy="2239010"/>
            <a:chOff x="8210042" y="3358134"/>
            <a:chExt cx="4088129" cy="2239010"/>
          </a:xfrm>
        </p:grpSpPr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10042" y="3358134"/>
              <a:ext cx="735164" cy="127660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953500" y="4228084"/>
              <a:ext cx="1039507" cy="136880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992995" y="3441941"/>
              <a:ext cx="1349121" cy="100826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221466" y="4183253"/>
              <a:ext cx="1076617" cy="141363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9793" y="0"/>
            <a:ext cx="7278624" cy="190284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86918" y="209804"/>
            <a:ext cx="33801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Муниципальный</a:t>
            </a:r>
            <a:r>
              <a:rPr sz="1800" b="1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1800" b="1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18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41984" y="1576527"/>
            <a:ext cx="1131570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55800" marR="5080" indent="-1943735">
              <a:lnSpc>
                <a:spcPct val="100000"/>
              </a:lnSpc>
              <a:spcBef>
                <a:spcPts val="95"/>
              </a:spcBef>
            </a:pPr>
            <a:r>
              <a:rPr sz="2800" spc="-40" dirty="0">
                <a:solidFill>
                  <a:srgbClr val="C00000"/>
                </a:solidFill>
              </a:rPr>
              <a:t>Нормативно-</a:t>
            </a:r>
            <a:r>
              <a:rPr sz="2800" dirty="0">
                <a:solidFill>
                  <a:srgbClr val="C00000"/>
                </a:solidFill>
              </a:rPr>
              <a:t>правовые</a:t>
            </a:r>
            <a:r>
              <a:rPr sz="2800" spc="-4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акты,</a:t>
            </a:r>
            <a:r>
              <a:rPr sz="2800" spc="-8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издающиеся</a:t>
            </a:r>
            <a:r>
              <a:rPr sz="2800" spc="-8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по</a:t>
            </a:r>
            <a:r>
              <a:rPr sz="2800" spc="-7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итогам</a:t>
            </a:r>
            <a:r>
              <a:rPr sz="2800" spc="-65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муниципального </a:t>
            </a:r>
            <a:r>
              <a:rPr sz="2800" dirty="0">
                <a:solidFill>
                  <a:srgbClr val="C00000"/>
                </a:solidFill>
              </a:rPr>
              <a:t>этапа</a:t>
            </a:r>
            <a:r>
              <a:rPr sz="2800" spc="-15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всероссийской</a:t>
            </a:r>
            <a:r>
              <a:rPr sz="2800" spc="-13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олимпиады</a:t>
            </a:r>
            <a:r>
              <a:rPr sz="2800" spc="-140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школьников</a:t>
            </a:r>
            <a:endParaRPr sz="2800"/>
          </a:p>
        </p:txBody>
      </p:sp>
      <p:sp>
        <p:nvSpPr>
          <p:cNvPr id="5" name="object 5"/>
          <p:cNvSpPr txBox="1"/>
          <p:nvPr/>
        </p:nvSpPr>
        <p:spPr>
          <a:xfrm>
            <a:off x="718515" y="3051174"/>
            <a:ext cx="11368405" cy="579501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10160" algn="just">
              <a:lnSpc>
                <a:spcPts val="3020"/>
              </a:lnSpc>
              <a:spcBef>
                <a:spcPts val="480"/>
              </a:spcBef>
            </a:pP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Об</a:t>
            </a:r>
            <a:r>
              <a:rPr sz="2800" b="1" spc="58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утверждении</a:t>
            </a:r>
            <a:r>
              <a:rPr sz="2800" b="1" spc="58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итогов</a:t>
            </a:r>
            <a:r>
              <a:rPr sz="2800" b="1" spc="59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муниципального</a:t>
            </a:r>
            <a:r>
              <a:rPr sz="2800" b="1" spc="59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этапа</a:t>
            </a:r>
            <a:r>
              <a:rPr sz="2800" b="1" spc="58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всероссийской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олимпиады</a:t>
            </a:r>
            <a:r>
              <a:rPr sz="2800" b="1" spc="500" dirty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школьников</a:t>
            </a:r>
            <a:r>
              <a:rPr sz="2800" b="1" spc="505" dirty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по</a:t>
            </a:r>
            <a:r>
              <a:rPr sz="2800" b="1" spc="509" dirty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каждому</a:t>
            </a:r>
            <a:r>
              <a:rPr sz="2800" b="1" spc="500" dirty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общеобразовательному предмету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590"/>
              </a:lnSpc>
            </a:pPr>
            <a:r>
              <a:rPr sz="2400" dirty="0">
                <a:latin typeface="Times New Roman"/>
                <a:cs typeface="Times New Roman"/>
              </a:rPr>
              <a:t>Документ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должен</a:t>
            </a:r>
            <a:r>
              <a:rPr sz="2400" spc="5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содержать</a:t>
            </a:r>
            <a:r>
              <a:rPr sz="2400" spc="5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следующие</a:t>
            </a:r>
            <a:r>
              <a:rPr sz="2400" spc="5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сведения:</a:t>
            </a:r>
            <a:r>
              <a:rPr sz="2400" spc="5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ФИО</a:t>
            </a:r>
            <a:r>
              <a:rPr sz="2400" spc="5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участника,</a:t>
            </a:r>
            <a:r>
              <a:rPr sz="2400" spc="5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наименование </a:t>
            </a:r>
            <a:r>
              <a:rPr sz="2400" dirty="0">
                <a:latin typeface="Times New Roman"/>
                <a:cs typeface="Times New Roman"/>
              </a:rPr>
              <a:t>общеобразовательной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организации,</a:t>
            </a:r>
            <a:r>
              <a:rPr sz="2400" spc="5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класс</a:t>
            </a:r>
            <a:r>
              <a:rPr sz="2400" spc="5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обучения,</a:t>
            </a:r>
            <a:r>
              <a:rPr sz="2400" spc="5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класс</a:t>
            </a:r>
            <a:r>
              <a:rPr sz="2400" spc="5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участия</a:t>
            </a:r>
            <a:r>
              <a:rPr sz="2400" spc="5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(в</a:t>
            </a:r>
            <a:r>
              <a:rPr sz="2400" spc="5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случае,</a:t>
            </a:r>
            <a:r>
              <a:rPr sz="2400" spc="57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если </a:t>
            </a:r>
            <a:r>
              <a:rPr sz="2400" dirty="0">
                <a:latin typeface="Times New Roman"/>
                <a:cs typeface="Times New Roman"/>
              </a:rPr>
              <a:t>имеются</a:t>
            </a:r>
            <a:r>
              <a:rPr sz="2400" spc="5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участники,</a:t>
            </a:r>
            <a:r>
              <a:rPr sz="2400" spc="5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выполнявшие</a:t>
            </a:r>
            <a:r>
              <a:rPr sz="2400" spc="5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олимпиадные</a:t>
            </a:r>
            <a:r>
              <a:rPr sz="2400" spc="5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задания</a:t>
            </a:r>
            <a:r>
              <a:rPr sz="2400" spc="5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</a:t>
            </a:r>
            <a:r>
              <a:rPr sz="2400" spc="5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более</a:t>
            </a:r>
            <a:r>
              <a:rPr sz="2400" spc="50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старший</a:t>
            </a:r>
            <a:r>
              <a:rPr sz="2400" spc="5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класс), количество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набранных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баллов,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статус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(победитель,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призёр,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участник).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6985" algn="just">
              <a:lnSpc>
                <a:spcPct val="90000"/>
              </a:lnSpc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срок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до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21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календарного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дня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дня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последней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даты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проведения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соревновательных </a:t>
            </a:r>
            <a:r>
              <a:rPr sz="2400" dirty="0">
                <a:latin typeface="Times New Roman"/>
                <a:cs typeface="Times New Roman"/>
              </a:rPr>
              <a:t>туров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утверждаются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итоговые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результаты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муниципального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этапа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ВсОШ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каждому общеобразовательному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предмету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основании</a:t>
            </a:r>
            <a:r>
              <a:rPr sz="2400" b="1" spc="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протоколов</a:t>
            </a:r>
            <a:r>
              <a:rPr sz="2400" b="1" spc="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жюри</a:t>
            </a:r>
            <a:r>
              <a:rPr sz="2400" b="1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публикуются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на </a:t>
            </a:r>
            <a:r>
              <a:rPr sz="2400" dirty="0">
                <a:latin typeface="Times New Roman"/>
                <a:cs typeface="Times New Roman"/>
              </a:rPr>
              <a:t>официальном</a:t>
            </a:r>
            <a:r>
              <a:rPr sz="2400" spc="3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сайте</a:t>
            </a:r>
            <a:r>
              <a:rPr sz="2400" spc="3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организатора</a:t>
            </a:r>
            <a:r>
              <a:rPr sz="2400" spc="33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3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сети</a:t>
            </a:r>
            <a:r>
              <a:rPr sz="2400" spc="3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Интернет</a:t>
            </a:r>
            <a:r>
              <a:rPr sz="2400" spc="3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3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указанием</a:t>
            </a:r>
            <a:r>
              <a:rPr sz="2400" spc="33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сведений</a:t>
            </a:r>
            <a:r>
              <a:rPr sz="2400" spc="34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об </a:t>
            </a:r>
            <a:r>
              <a:rPr sz="2400" dirty="0">
                <a:latin typeface="Times New Roman"/>
                <a:cs typeface="Times New Roman"/>
              </a:rPr>
              <a:t>участниках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по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соответствующему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общеобразовательному</a:t>
            </a:r>
            <a:r>
              <a:rPr sz="2400" spc="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предмету</a:t>
            </a:r>
            <a:r>
              <a:rPr sz="2400" spc="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(п.34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Порядка </a:t>
            </a:r>
            <a:r>
              <a:rPr sz="2400" dirty="0">
                <a:latin typeface="Times New Roman"/>
                <a:cs typeface="Times New Roman"/>
              </a:rPr>
              <a:t>проведения</a:t>
            </a:r>
            <a:r>
              <a:rPr sz="2400" spc="5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всероссийской</a:t>
            </a:r>
            <a:r>
              <a:rPr sz="2400" spc="5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олимпиады</a:t>
            </a:r>
            <a:r>
              <a:rPr sz="2400" spc="5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школьников,</a:t>
            </a:r>
            <a:r>
              <a:rPr sz="2400" spc="5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утверждённого</a:t>
            </a:r>
            <a:r>
              <a:rPr sz="2400" spc="58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приказом </a:t>
            </a:r>
            <a:r>
              <a:rPr sz="2400" dirty="0">
                <a:latin typeface="Times New Roman"/>
                <a:cs typeface="Times New Roman"/>
              </a:rPr>
              <a:t>Министерства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просвещения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РФ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27.11.2020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№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678)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9793" y="0"/>
            <a:ext cx="7278624" cy="190284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8114" y="1944497"/>
            <a:ext cx="11585321" cy="636219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439036" y="3024885"/>
            <a:ext cx="29222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Организаторами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5415" y="3024885"/>
            <a:ext cx="58439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04415" algn="l"/>
                <a:tab pos="2914015" algn="l"/>
              </a:tabLst>
            </a:pP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школьного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муниципального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9036" y="3481781"/>
            <a:ext cx="412178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81150" algn="l"/>
              </a:tabLst>
            </a:pP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этапов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всероссийской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55284" y="3481781"/>
            <a:ext cx="2021839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олимпиады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68030" y="3481781"/>
            <a:ext cx="220408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школьников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39036" y="3939666"/>
            <a:ext cx="9133205" cy="276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являются</a:t>
            </a:r>
            <a:r>
              <a:rPr sz="3000" b="1" spc="375" dirty="0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sz="3000" b="1" dirty="0">
                <a:solidFill>
                  <a:srgbClr val="C00000"/>
                </a:solidFill>
                <a:latin typeface="Times New Roman"/>
                <a:cs typeface="Times New Roman"/>
              </a:rPr>
              <a:t>органы</a:t>
            </a:r>
            <a:r>
              <a:rPr sz="3000" b="1" spc="375" dirty="0">
                <a:solidFill>
                  <a:srgbClr val="C00000"/>
                </a:solidFill>
                <a:latin typeface="Times New Roman"/>
                <a:cs typeface="Times New Roman"/>
              </a:rPr>
              <a:t>    </a:t>
            </a:r>
            <a:r>
              <a:rPr sz="3000" b="1" dirty="0">
                <a:solidFill>
                  <a:srgbClr val="C00000"/>
                </a:solidFill>
                <a:latin typeface="Times New Roman"/>
                <a:cs typeface="Times New Roman"/>
              </a:rPr>
              <a:t>местного</a:t>
            </a:r>
            <a:r>
              <a:rPr sz="3000" b="1" spc="380" dirty="0">
                <a:solidFill>
                  <a:srgbClr val="C00000"/>
                </a:solidFill>
                <a:latin typeface="Times New Roman"/>
                <a:cs typeface="Times New Roman"/>
              </a:rPr>
              <a:t>    </a:t>
            </a:r>
            <a:r>
              <a:rPr sz="30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самоуправления </a:t>
            </a:r>
            <a:r>
              <a:rPr sz="3000" b="1" dirty="0">
                <a:solidFill>
                  <a:srgbClr val="C00000"/>
                </a:solidFill>
                <a:latin typeface="Times New Roman"/>
                <a:cs typeface="Times New Roman"/>
              </a:rPr>
              <a:t>муниципальных</a:t>
            </a:r>
            <a:r>
              <a:rPr sz="3000" b="1" spc="4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C00000"/>
                </a:solidFill>
                <a:latin typeface="Times New Roman"/>
                <a:cs typeface="Times New Roman"/>
              </a:rPr>
              <a:t>образований</a:t>
            </a:r>
            <a:r>
              <a:rPr sz="3000" b="1" spc="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C00000"/>
                </a:solidFill>
                <a:latin typeface="Times New Roman"/>
                <a:cs typeface="Times New Roman"/>
              </a:rPr>
              <a:t>Ульяновской</a:t>
            </a:r>
            <a:r>
              <a:rPr sz="3000" b="1" spc="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области, </a:t>
            </a:r>
            <a:r>
              <a:rPr sz="3000" b="1" dirty="0">
                <a:solidFill>
                  <a:srgbClr val="C00000"/>
                </a:solidFill>
                <a:latin typeface="Times New Roman"/>
                <a:cs typeface="Times New Roman"/>
              </a:rPr>
              <a:t>осуществляющие</a:t>
            </a:r>
            <a:r>
              <a:rPr sz="3000" b="1" spc="5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C00000"/>
                </a:solidFill>
                <a:latin typeface="Times New Roman"/>
                <a:cs typeface="Times New Roman"/>
              </a:rPr>
              <a:t>управление</a:t>
            </a:r>
            <a:r>
              <a:rPr sz="3000" b="1" spc="56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C00000"/>
                </a:solidFill>
                <a:latin typeface="Times New Roman"/>
                <a:cs typeface="Times New Roman"/>
              </a:rPr>
              <a:t>в</a:t>
            </a:r>
            <a:r>
              <a:rPr sz="3000" b="1" spc="5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C00000"/>
                </a:solidFill>
                <a:latin typeface="Times New Roman"/>
                <a:cs typeface="Times New Roman"/>
              </a:rPr>
              <a:t>сфере</a:t>
            </a:r>
            <a:r>
              <a:rPr sz="3000" b="1" spc="56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образования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(п.12</a:t>
            </a:r>
            <a:r>
              <a:rPr sz="3000" b="1" spc="710" dirty="0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Порядка</a:t>
            </a:r>
            <a:r>
              <a:rPr sz="3000" b="1" spc="710" dirty="0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проведения</a:t>
            </a:r>
            <a:r>
              <a:rPr sz="3000" b="1" spc="710" dirty="0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всероссийской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олимпиады</a:t>
            </a:r>
            <a:r>
              <a:rPr sz="3000" b="1" spc="6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школьников,</a:t>
            </a:r>
            <a:r>
              <a:rPr sz="3000" b="1" spc="6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утверждённого</a:t>
            </a:r>
            <a:r>
              <a:rPr sz="3000" b="1" spc="6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приказом Министерства</a:t>
            </a:r>
            <a:r>
              <a:rPr sz="3000" b="1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просвещения</a:t>
            </a:r>
            <a:r>
              <a:rPr sz="30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РФ</a:t>
            </a:r>
            <a:r>
              <a:rPr sz="3000" b="1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от</a:t>
            </a:r>
            <a:r>
              <a:rPr sz="3000" b="1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27.11.2020</a:t>
            </a:r>
            <a:r>
              <a:rPr sz="3000" b="1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№</a:t>
            </a:r>
            <a:r>
              <a:rPr sz="3000" b="1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678)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2024-</a:t>
            </a:r>
            <a:r>
              <a:rPr spc="-20" dirty="0"/>
              <a:t>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8515" y="1113790"/>
            <a:ext cx="11367770" cy="6910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95245" marR="370840" indent="-2218055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Обязательные</a:t>
            </a:r>
            <a:r>
              <a:rPr sz="2400" b="1" spc="-9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spc="-30" dirty="0">
                <a:solidFill>
                  <a:srgbClr val="C00000"/>
                </a:solidFill>
                <a:latin typeface="Times New Roman"/>
                <a:cs typeface="Times New Roman"/>
              </a:rPr>
              <a:t>нормативно-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правовые</a:t>
            </a:r>
            <a:r>
              <a:rPr sz="2400" b="1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акты</a:t>
            </a:r>
            <a:r>
              <a:rPr sz="2400" b="1" spc="-1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для</a:t>
            </a:r>
            <a:r>
              <a:rPr sz="2400" b="1" spc="-9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утверждения</a:t>
            </a:r>
            <a:r>
              <a:rPr sz="2400" b="1" spc="-9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Организатором школьного</a:t>
            </a:r>
            <a:r>
              <a:rPr sz="2400" b="1" spc="-9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и</a:t>
            </a:r>
            <a:r>
              <a:rPr sz="2400" b="1" spc="-9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муниципального</a:t>
            </a:r>
            <a:r>
              <a:rPr sz="2400" b="1" spc="-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этапов</a:t>
            </a:r>
            <a:r>
              <a:rPr sz="2400" b="1" spc="-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C00000"/>
                </a:solidFill>
                <a:latin typeface="Times New Roman"/>
                <a:cs typeface="Times New Roman"/>
              </a:rPr>
              <a:t>ВсОШ</a:t>
            </a:r>
            <a:endParaRPr sz="2400">
              <a:latin typeface="Times New Roman"/>
              <a:cs typeface="Times New Roman"/>
            </a:endParaRPr>
          </a:p>
          <a:p>
            <a:pPr marL="336550" indent="-323850" algn="just">
              <a:lnSpc>
                <a:spcPct val="100000"/>
              </a:lnSpc>
              <a:spcBef>
                <a:spcPts val="920"/>
              </a:spcBef>
              <a:buAutoNum type="arabicPeriod"/>
              <a:tabLst>
                <a:tab pos="336550" algn="l"/>
              </a:tabLst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Состав</a:t>
            </a:r>
            <a:r>
              <a:rPr sz="1800" b="1" spc="10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организационного</a:t>
            </a:r>
            <a:r>
              <a:rPr sz="1800" b="1" spc="114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комитета</a:t>
            </a:r>
            <a:r>
              <a:rPr sz="1800" b="1" spc="114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(п.18</a:t>
            </a:r>
            <a:r>
              <a:rPr sz="1800" spc="11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Порядка</a:t>
            </a:r>
            <a:r>
              <a:rPr sz="1800" spc="1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проведения</a:t>
            </a:r>
            <a:r>
              <a:rPr sz="1800" spc="10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всероссийской</a:t>
            </a:r>
            <a:r>
              <a:rPr sz="1800" spc="11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олимпиады</a:t>
            </a:r>
            <a:r>
              <a:rPr sz="1800" spc="110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школьников,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утверждённого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приказом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Министерства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просвещения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РФ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от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27.11.2020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№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678)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Оргкомитет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формируется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из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представителей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органов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местного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самоуправления,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осуществляющих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управление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в </a:t>
            </a:r>
            <a:r>
              <a:rPr sz="1800" dirty="0">
                <a:latin typeface="Times New Roman"/>
                <a:cs typeface="Times New Roman"/>
              </a:rPr>
              <a:t>сфере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образования,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педагогических,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научно-</a:t>
            </a:r>
            <a:r>
              <a:rPr sz="1800" dirty="0">
                <a:latin typeface="Times New Roman"/>
                <a:cs typeface="Times New Roman"/>
              </a:rPr>
              <a:t>педагогических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работников,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также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представителей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общественных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и </a:t>
            </a:r>
            <a:r>
              <a:rPr sz="1800" dirty="0">
                <a:latin typeface="Times New Roman"/>
                <a:cs typeface="Times New Roman"/>
              </a:rPr>
              <a:t>иных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организаций,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средств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массовой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информации.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Число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членов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оргкомитета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составляет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не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менее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5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человек.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6985" indent="269240" algn="just">
              <a:lnSpc>
                <a:spcPct val="100000"/>
              </a:lnSpc>
              <a:buAutoNum type="arabicPeriod" startAt="2"/>
              <a:tabLst>
                <a:tab pos="281940" algn="l"/>
              </a:tabLst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Составы</a:t>
            </a:r>
            <a:r>
              <a:rPr sz="1800" b="1" spc="2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жюри</a:t>
            </a:r>
            <a:r>
              <a:rPr sz="1800" b="1" spc="2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800" b="1" spc="2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апелляционных</a:t>
            </a:r>
            <a:r>
              <a:rPr sz="1800" b="1" spc="2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комиссий</a:t>
            </a:r>
            <a:r>
              <a:rPr sz="1800" b="1" spc="2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по</a:t>
            </a:r>
            <a:r>
              <a:rPr sz="1800" b="1" spc="2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каждому</a:t>
            </a:r>
            <a:r>
              <a:rPr sz="1800" b="1" spc="2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общеобразовательному</a:t>
            </a:r>
            <a:r>
              <a:rPr sz="1800" b="1" spc="22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предмету</a:t>
            </a:r>
            <a:r>
              <a:rPr sz="1800" b="1" spc="22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(п.19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Порядка </a:t>
            </a:r>
            <a:r>
              <a:rPr sz="1800" dirty="0">
                <a:latin typeface="Times New Roman"/>
                <a:cs typeface="Times New Roman"/>
              </a:rPr>
              <a:t>проведения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всероссийской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олимпиады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школьников,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утверждённого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приказом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Министерства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просвещения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РФ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от </a:t>
            </a:r>
            <a:r>
              <a:rPr sz="1800" dirty="0">
                <a:latin typeface="Times New Roman"/>
                <a:cs typeface="Times New Roman"/>
              </a:rPr>
              <a:t>27.11.2020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№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678).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Председатель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жюри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меняется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каждые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года.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FF0000"/>
              </a:buClr>
              <a:buFont typeface="Times New Roman"/>
              <a:buAutoNum type="arabicPeriod" startAt="2"/>
            </a:pPr>
            <a:endParaRPr sz="180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Состав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жюри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формируется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из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числа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педагогических,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научно-</a:t>
            </a:r>
            <a:r>
              <a:rPr sz="1800" dirty="0">
                <a:latin typeface="Times New Roman"/>
                <a:cs typeface="Times New Roman"/>
              </a:rPr>
              <a:t>педагогических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работников,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руководящих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работников </a:t>
            </a:r>
            <a:r>
              <a:rPr sz="1800" dirty="0">
                <a:latin typeface="Times New Roman"/>
                <a:cs typeface="Times New Roman"/>
              </a:rPr>
              <a:t>образовательных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организаций,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аспирантов,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ординаторов,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победителей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международных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олимпиад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школьников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и </a:t>
            </a:r>
            <a:r>
              <a:rPr sz="1800" dirty="0">
                <a:latin typeface="Times New Roman"/>
                <a:cs typeface="Times New Roman"/>
              </a:rPr>
              <a:t>победителей</a:t>
            </a:r>
            <a:r>
              <a:rPr sz="1800" spc="4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4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призёров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заключительного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этапа</a:t>
            </a:r>
            <a:r>
              <a:rPr sz="1800" spc="48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всероссийской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олимпиады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школьников</a:t>
            </a:r>
            <a:r>
              <a:rPr sz="1800" spc="4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4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соответствующим </a:t>
            </a:r>
            <a:r>
              <a:rPr sz="1800" dirty="0">
                <a:latin typeface="Times New Roman"/>
                <a:cs typeface="Times New Roman"/>
              </a:rPr>
              <a:t>общеобразовательным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предметам,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также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специалистов,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обладающих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профессиональными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знаниями,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навыками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и </a:t>
            </a:r>
            <a:r>
              <a:rPr sz="1800" dirty="0">
                <a:latin typeface="Times New Roman"/>
                <a:cs typeface="Times New Roman"/>
              </a:rPr>
              <a:t>опытом</a:t>
            </a:r>
            <a:r>
              <a:rPr sz="1800" spc="2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2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сфере,</a:t>
            </a:r>
            <a:r>
              <a:rPr sz="1800" spc="2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соответствующей</a:t>
            </a:r>
            <a:r>
              <a:rPr sz="1800" spc="20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общеобразовательному</a:t>
            </a:r>
            <a:r>
              <a:rPr sz="1800" spc="20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предмету.</a:t>
            </a:r>
            <a:r>
              <a:rPr sz="1800" spc="195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Число</a:t>
            </a:r>
            <a:r>
              <a:rPr sz="1800" b="1" spc="195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членов</a:t>
            </a:r>
            <a:r>
              <a:rPr sz="1800" b="1" spc="204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жюри</a:t>
            </a:r>
            <a:r>
              <a:rPr sz="1800" b="1" spc="2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школьного</a:t>
            </a:r>
            <a:r>
              <a:rPr sz="1800" spc="204" dirty="0">
                <a:latin typeface="Times New Roman"/>
                <a:cs typeface="Times New Roman"/>
              </a:rPr>
              <a:t>  </a:t>
            </a:r>
            <a:r>
              <a:rPr sz="1800" spc="-5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муниципального </a:t>
            </a:r>
            <a:r>
              <a:rPr sz="1800" dirty="0">
                <a:latin typeface="Times New Roman"/>
                <a:cs typeface="Times New Roman"/>
              </a:rPr>
              <a:t>этапов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всероссийской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олимпиады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школьников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составляет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не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менее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5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человек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Данные</a:t>
            </a:r>
            <a:r>
              <a:rPr sz="1800" spc="55" dirty="0">
                <a:latin typeface="Times New Roman"/>
                <a:cs typeface="Times New Roman"/>
              </a:rPr>
              <a:t>  </a:t>
            </a:r>
            <a:r>
              <a:rPr sz="1800" spc="-20" dirty="0">
                <a:latin typeface="Times New Roman"/>
                <a:cs typeface="Times New Roman"/>
              </a:rPr>
              <a:t>нормативно-</a:t>
            </a:r>
            <a:r>
              <a:rPr sz="1800" dirty="0">
                <a:latin typeface="Times New Roman"/>
                <a:cs typeface="Times New Roman"/>
              </a:rPr>
              <a:t>правовые</a:t>
            </a:r>
            <a:r>
              <a:rPr sz="1800" spc="6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акты</a:t>
            </a:r>
            <a:r>
              <a:rPr sz="1800" spc="6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должны</a:t>
            </a:r>
            <a:r>
              <a:rPr sz="1800" spc="5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содержать</a:t>
            </a:r>
            <a:r>
              <a:rPr sz="1800" spc="6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следующие</a:t>
            </a:r>
            <a:r>
              <a:rPr sz="1800" spc="5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сведения:</a:t>
            </a:r>
            <a:r>
              <a:rPr sz="1800" spc="5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ФИО</a:t>
            </a:r>
            <a:r>
              <a:rPr sz="1800" spc="5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лиц,</a:t>
            </a:r>
            <a:r>
              <a:rPr sz="1800" spc="6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входящих</a:t>
            </a:r>
            <a:r>
              <a:rPr sz="1800" spc="5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5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состав </a:t>
            </a:r>
            <a:r>
              <a:rPr sz="1800" dirty="0">
                <a:latin typeface="Times New Roman"/>
                <a:cs typeface="Times New Roman"/>
              </a:rPr>
              <a:t>указанных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комитетов,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комиссий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жюри,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их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должность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место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работы.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buAutoNum type="arabicPeriod" startAt="3"/>
              <a:tabLst>
                <a:tab pos="241300" algn="l"/>
              </a:tabLst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НПА</a:t>
            </a:r>
            <a:r>
              <a:rPr sz="1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8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проведении</a:t>
            </a:r>
            <a:r>
              <a:rPr sz="1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школьного</a:t>
            </a:r>
            <a:r>
              <a:rPr sz="18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(муниципального)</a:t>
            </a:r>
            <a:r>
              <a:rPr sz="18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этапа</a:t>
            </a:r>
            <a:r>
              <a:rPr sz="18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всероссийской</a:t>
            </a:r>
            <a:r>
              <a:rPr sz="18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олимпиады</a:t>
            </a:r>
            <a:r>
              <a:rPr sz="1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школьников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9794" y="0"/>
            <a:ext cx="7278624" cy="1902841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2024-</a:t>
            </a:r>
            <a:r>
              <a:rPr spc="-20" dirty="0"/>
              <a:t>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9793" y="0"/>
            <a:ext cx="7278624" cy="190284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4625" y="1463421"/>
            <a:ext cx="105117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solidFill>
                  <a:srgbClr val="C00000"/>
                </a:solidFill>
              </a:rPr>
              <a:t>Школьный</a:t>
            </a:r>
            <a:r>
              <a:rPr sz="3200" spc="-140" dirty="0">
                <a:solidFill>
                  <a:srgbClr val="C00000"/>
                </a:solidFill>
              </a:rPr>
              <a:t> </a:t>
            </a:r>
            <a:r>
              <a:rPr sz="3200" dirty="0">
                <a:solidFill>
                  <a:srgbClr val="C00000"/>
                </a:solidFill>
              </a:rPr>
              <a:t>этап</a:t>
            </a:r>
            <a:r>
              <a:rPr sz="3200" spc="-120" dirty="0">
                <a:solidFill>
                  <a:srgbClr val="C00000"/>
                </a:solidFill>
              </a:rPr>
              <a:t> </a:t>
            </a:r>
            <a:r>
              <a:rPr sz="3200" dirty="0">
                <a:solidFill>
                  <a:srgbClr val="C00000"/>
                </a:solidFill>
              </a:rPr>
              <a:t>всероссийской</a:t>
            </a:r>
            <a:r>
              <a:rPr sz="3200" spc="-140" dirty="0">
                <a:solidFill>
                  <a:srgbClr val="C00000"/>
                </a:solidFill>
              </a:rPr>
              <a:t> </a:t>
            </a:r>
            <a:r>
              <a:rPr sz="3200" dirty="0">
                <a:solidFill>
                  <a:srgbClr val="C00000"/>
                </a:solidFill>
              </a:rPr>
              <a:t>олимпиады</a:t>
            </a:r>
            <a:r>
              <a:rPr sz="3200" spc="-120" dirty="0">
                <a:solidFill>
                  <a:srgbClr val="C00000"/>
                </a:solidFill>
              </a:rPr>
              <a:t> </a:t>
            </a:r>
            <a:r>
              <a:rPr sz="3200" spc="-10" dirty="0">
                <a:solidFill>
                  <a:srgbClr val="C00000"/>
                </a:solidFill>
              </a:rPr>
              <a:t>школьников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646887" y="2599715"/>
            <a:ext cx="11365230" cy="565912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Участники:</a:t>
            </a:r>
            <a:endParaRPr sz="2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Times New Roman"/>
                <a:cs typeface="Times New Roman"/>
              </a:rPr>
              <a:t>обучающиеся,</a:t>
            </a:r>
            <a:r>
              <a:rPr sz="2800" spc="5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осваивающие</a:t>
            </a:r>
            <a:r>
              <a:rPr sz="2800" spc="56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основные</a:t>
            </a:r>
            <a:r>
              <a:rPr sz="2800" spc="5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образовательные</a:t>
            </a:r>
            <a:r>
              <a:rPr sz="2800" spc="56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программы </a:t>
            </a:r>
            <a:r>
              <a:rPr sz="2800" dirty="0">
                <a:latin typeface="Times New Roman"/>
                <a:cs typeface="Times New Roman"/>
              </a:rPr>
              <a:t>начального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общего,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основного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общего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среднего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общего</a:t>
            </a:r>
            <a:r>
              <a:rPr sz="2800" spc="2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образования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в </a:t>
            </a:r>
            <a:r>
              <a:rPr sz="2800" dirty="0">
                <a:latin typeface="Times New Roman"/>
                <a:cs typeface="Times New Roman"/>
              </a:rPr>
              <a:t>организациях,</a:t>
            </a:r>
            <a:r>
              <a:rPr sz="2800" spc="3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осуществляющих</a:t>
            </a:r>
            <a:r>
              <a:rPr sz="2800" spc="3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образовательную</a:t>
            </a:r>
            <a:r>
              <a:rPr sz="2800" spc="3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деятельность,</a:t>
            </a:r>
            <a:r>
              <a:rPr sz="2800" spc="3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а</a:t>
            </a:r>
            <a:r>
              <a:rPr sz="2800" spc="3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также </a:t>
            </a:r>
            <a:r>
              <a:rPr sz="2800" dirty="0">
                <a:latin typeface="Times New Roman"/>
                <a:cs typeface="Times New Roman"/>
              </a:rPr>
              <a:t>лица,</a:t>
            </a:r>
            <a:r>
              <a:rPr sz="2800" spc="20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осваивающие</a:t>
            </a:r>
            <a:r>
              <a:rPr sz="2800" spc="20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указанные</a:t>
            </a:r>
            <a:r>
              <a:rPr sz="2800" spc="204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образовательные</a:t>
            </a:r>
            <a:r>
              <a:rPr sz="2800" spc="2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программы</a:t>
            </a:r>
            <a:r>
              <a:rPr sz="2800" spc="21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в</a:t>
            </a:r>
            <a:r>
              <a:rPr sz="2800" spc="21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форме </a:t>
            </a:r>
            <a:r>
              <a:rPr sz="2800" dirty="0">
                <a:latin typeface="Times New Roman"/>
                <a:cs typeface="Times New Roman"/>
              </a:rPr>
              <a:t>самообразования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или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семейного</a:t>
            </a:r>
            <a:r>
              <a:rPr sz="2800" spc="6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образования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(п.6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Порядка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проведения </a:t>
            </a:r>
            <a:r>
              <a:rPr sz="2800" dirty="0">
                <a:latin typeface="Times New Roman"/>
                <a:cs typeface="Times New Roman"/>
              </a:rPr>
              <a:t>всероссийской</a:t>
            </a:r>
            <a:r>
              <a:rPr sz="2800" spc="36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олимпиады</a:t>
            </a:r>
            <a:r>
              <a:rPr sz="2800" spc="37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школьников,</a:t>
            </a:r>
            <a:r>
              <a:rPr sz="2800" spc="37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утверждённого</a:t>
            </a:r>
            <a:r>
              <a:rPr sz="2800" spc="370" dirty="0">
                <a:latin typeface="Times New Roman"/>
                <a:cs typeface="Times New Roman"/>
              </a:rPr>
              <a:t>   </a:t>
            </a:r>
            <a:r>
              <a:rPr sz="2800" spc="-10" dirty="0">
                <a:latin typeface="Times New Roman"/>
                <a:cs typeface="Times New Roman"/>
              </a:rPr>
              <a:t>приказом </a:t>
            </a:r>
            <a:r>
              <a:rPr sz="2800" dirty="0">
                <a:latin typeface="Times New Roman"/>
                <a:cs typeface="Times New Roman"/>
              </a:rPr>
              <a:t>Министерства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просвещения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РФ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от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27.11.2020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№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678)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 marR="2575560">
              <a:lnSpc>
                <a:spcPct val="120000"/>
              </a:lnSpc>
            </a:pPr>
            <a:r>
              <a:rPr sz="2800" spc="-25" dirty="0">
                <a:latin typeface="Times New Roman"/>
                <a:cs typeface="Times New Roman"/>
              </a:rPr>
              <a:t>Школьный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этап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проводится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по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заданиям,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разработанным: </a:t>
            </a:r>
            <a:r>
              <a:rPr sz="2800" dirty="0">
                <a:latin typeface="Times New Roman"/>
                <a:cs typeface="Times New Roman"/>
              </a:rPr>
              <a:t>для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5-11</a:t>
            </a:r>
            <a:r>
              <a:rPr sz="2800" b="1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классов</a:t>
            </a:r>
            <a:endParaRPr sz="2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Times New Roman"/>
                <a:cs typeface="Times New Roman"/>
              </a:rPr>
              <a:t>по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русскому</a:t>
            </a:r>
            <a:r>
              <a:rPr sz="2800" b="1" u="sng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языку</a:t>
            </a:r>
            <a:r>
              <a:rPr sz="2800" b="1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</a:t>
            </a:r>
            <a:r>
              <a:rPr sz="2800" b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математике</a:t>
            </a:r>
            <a:r>
              <a:rPr sz="28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-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для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4-</a:t>
            </a:r>
            <a:r>
              <a:rPr sz="28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11</a:t>
            </a:r>
            <a:r>
              <a:rPr sz="2800" b="1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классов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2074" y="177546"/>
            <a:ext cx="30803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Школьный</a:t>
            </a:r>
            <a:r>
              <a:rPr sz="2000" b="1" spc="-5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2000" b="1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20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41" y="2566720"/>
            <a:ext cx="8856980" cy="116441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03021" y="1491488"/>
            <a:ext cx="11566525" cy="369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" marR="171450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imes New Roman"/>
                <a:cs typeface="Times New Roman"/>
              </a:rPr>
              <a:t>В</a:t>
            </a:r>
            <a:r>
              <a:rPr sz="2800" b="1" spc="290" dirty="0">
                <a:latin typeface="Times New Roman"/>
                <a:cs typeface="Times New Roman"/>
              </a:rPr>
              <a:t>  </a:t>
            </a:r>
            <a:r>
              <a:rPr sz="2800" b="1" spc="-10" dirty="0">
                <a:latin typeface="Times New Roman"/>
                <a:cs typeface="Times New Roman"/>
              </a:rPr>
              <a:t>2024-</a:t>
            </a:r>
            <a:r>
              <a:rPr sz="2800" b="1" dirty="0">
                <a:latin typeface="Times New Roman"/>
                <a:cs typeface="Times New Roman"/>
              </a:rPr>
              <a:t>2025</a:t>
            </a:r>
            <a:r>
              <a:rPr sz="2800" b="1" spc="29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учебном</a:t>
            </a:r>
            <a:r>
              <a:rPr sz="2800" b="1" spc="29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году</a:t>
            </a:r>
            <a:r>
              <a:rPr sz="2800" b="1" spc="280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на</a:t>
            </a:r>
            <a:r>
              <a:rPr sz="2800" b="1" spc="29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территории</a:t>
            </a:r>
            <a:r>
              <a:rPr sz="2800" b="1" spc="29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Ульяновской</a:t>
            </a:r>
            <a:r>
              <a:rPr sz="2800" b="1" spc="295" dirty="0">
                <a:latin typeface="Times New Roman"/>
                <a:cs typeface="Times New Roman"/>
              </a:rPr>
              <a:t>  </a:t>
            </a:r>
            <a:r>
              <a:rPr sz="2800" b="1" spc="-10" dirty="0">
                <a:latin typeface="Times New Roman"/>
                <a:cs typeface="Times New Roman"/>
              </a:rPr>
              <a:t>области школьный</a:t>
            </a:r>
            <a:r>
              <a:rPr sz="2800" b="1" spc="-10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этап</a:t>
            </a:r>
            <a:r>
              <a:rPr sz="2800" b="1" spc="-9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Олимпиады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пройдёт</a:t>
            </a:r>
            <a:r>
              <a:rPr sz="2800" b="1" spc="-10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в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двух</a:t>
            </a:r>
            <a:r>
              <a:rPr sz="2800" b="1" spc="-10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форматах:</a:t>
            </a:r>
            <a:endParaRPr sz="2800">
              <a:latin typeface="Times New Roman"/>
              <a:cs typeface="Times New Roman"/>
            </a:endParaRPr>
          </a:p>
          <a:p>
            <a:pPr marL="3789045">
              <a:lnSpc>
                <a:spcPct val="100000"/>
              </a:lnSpc>
              <a:spcBef>
                <a:spcPts val="2900"/>
              </a:spcBef>
            </a:pPr>
            <a:r>
              <a:rPr sz="4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Очный:</a:t>
            </a:r>
            <a:endParaRPr sz="4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4434"/>
              </a:spcBef>
            </a:pPr>
            <a:r>
              <a:rPr sz="2800" b="1" dirty="0">
                <a:latin typeface="Times New Roman"/>
                <a:cs typeface="Times New Roman"/>
              </a:rPr>
              <a:t>французский</a:t>
            </a:r>
            <a:r>
              <a:rPr sz="2800" b="1" spc="13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язык,</a:t>
            </a:r>
            <a:r>
              <a:rPr sz="2800" b="1" spc="140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искусство</a:t>
            </a:r>
            <a:r>
              <a:rPr sz="2800" b="1" spc="14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(мировая</a:t>
            </a:r>
            <a:r>
              <a:rPr sz="2800" b="1" spc="14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художественная</a:t>
            </a:r>
            <a:r>
              <a:rPr sz="2800" b="1" spc="140" dirty="0">
                <a:latin typeface="Times New Roman"/>
                <a:cs typeface="Times New Roman"/>
              </a:rPr>
              <a:t>  </a:t>
            </a:r>
            <a:r>
              <a:rPr sz="2800" b="1" spc="-10" dirty="0">
                <a:latin typeface="Times New Roman"/>
                <a:cs typeface="Times New Roman"/>
              </a:rPr>
              <a:t>культура), </a:t>
            </a:r>
            <a:r>
              <a:rPr sz="2800" b="1" dirty="0">
                <a:latin typeface="Times New Roman"/>
                <a:cs typeface="Times New Roman"/>
              </a:rPr>
              <a:t>русский</a:t>
            </a:r>
            <a:r>
              <a:rPr sz="2800" b="1" spc="140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язык,</a:t>
            </a:r>
            <a:r>
              <a:rPr sz="2800" b="1" spc="140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история,</a:t>
            </a:r>
            <a:r>
              <a:rPr sz="2800" b="1" spc="14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право,</a:t>
            </a:r>
            <a:r>
              <a:rPr sz="2800" b="1" spc="13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обществознание,</a:t>
            </a:r>
            <a:r>
              <a:rPr sz="2800" b="1" spc="140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английский</a:t>
            </a:r>
            <a:r>
              <a:rPr sz="2800" b="1" spc="150" dirty="0">
                <a:latin typeface="Times New Roman"/>
                <a:cs typeface="Times New Roman"/>
              </a:rPr>
              <a:t>  </a:t>
            </a:r>
            <a:r>
              <a:rPr sz="2800" b="1" spc="-10" dirty="0">
                <a:latin typeface="Times New Roman"/>
                <a:cs typeface="Times New Roman"/>
              </a:rPr>
              <a:t>язык, литература,</a:t>
            </a:r>
            <a:r>
              <a:rPr sz="2800" b="1" spc="-114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физическая</a:t>
            </a:r>
            <a:r>
              <a:rPr sz="2800" b="1" spc="-110" dirty="0">
                <a:latin typeface="Times New Roman"/>
                <a:cs typeface="Times New Roman"/>
              </a:rPr>
              <a:t> </a:t>
            </a:r>
            <a:r>
              <a:rPr sz="2800" b="1" spc="-25" dirty="0">
                <a:latin typeface="Times New Roman"/>
                <a:cs typeface="Times New Roman"/>
              </a:rPr>
              <a:t>культура,</a:t>
            </a:r>
            <a:r>
              <a:rPr sz="2800" b="1" spc="-12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технология,</a:t>
            </a:r>
            <a:r>
              <a:rPr sz="2800" b="1" spc="-12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география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3092" y="7082408"/>
            <a:ext cx="1156716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imes New Roman"/>
                <a:cs typeface="Times New Roman"/>
              </a:rPr>
              <a:t>информатика,</a:t>
            </a:r>
            <a:r>
              <a:rPr sz="2800" b="1" spc="220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математика,</a:t>
            </a:r>
            <a:r>
              <a:rPr sz="2800" b="1" spc="21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биология,</a:t>
            </a:r>
            <a:r>
              <a:rPr sz="2800" b="1" spc="21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астрономия,</a:t>
            </a:r>
            <a:r>
              <a:rPr sz="2800" b="1" spc="22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физика,</a:t>
            </a:r>
            <a:r>
              <a:rPr sz="2800" b="1" spc="225" dirty="0">
                <a:latin typeface="Times New Roman"/>
                <a:cs typeface="Times New Roman"/>
              </a:rPr>
              <a:t>  </a:t>
            </a:r>
            <a:r>
              <a:rPr sz="2800" b="1" spc="-10" dirty="0">
                <a:latin typeface="Times New Roman"/>
                <a:cs typeface="Times New Roman"/>
              </a:rPr>
              <a:t>химия, </a:t>
            </a:r>
            <a:r>
              <a:rPr sz="2800" b="1" dirty="0">
                <a:latin typeface="Times New Roman"/>
                <a:cs typeface="Times New Roman"/>
              </a:rPr>
              <a:t>немецкий</a:t>
            </a:r>
            <a:r>
              <a:rPr sz="2800" b="1" spc="43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язык,</a:t>
            </a:r>
            <a:r>
              <a:rPr sz="2800" b="1" spc="434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экономика,</a:t>
            </a:r>
            <a:r>
              <a:rPr sz="2800" b="1" spc="434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основы</a:t>
            </a:r>
            <a:r>
              <a:rPr sz="2800" b="1" spc="43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безопасности</a:t>
            </a:r>
            <a:r>
              <a:rPr sz="2800" b="1" spc="434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и</a:t>
            </a:r>
            <a:r>
              <a:rPr sz="2800" b="1" spc="434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защиты</a:t>
            </a:r>
            <a:r>
              <a:rPr sz="2800" b="1" spc="44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Родины, экология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7248" y="5620308"/>
            <a:ext cx="8856980" cy="116441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871217" y="5744717"/>
            <a:ext cx="71145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618740" algn="l"/>
                <a:tab pos="3088005" algn="l"/>
                <a:tab pos="5668645" algn="l"/>
              </a:tabLst>
            </a:pPr>
            <a:r>
              <a:rPr sz="2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Дистанционный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с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использованием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цифровых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ресурсов</a:t>
            </a:r>
            <a:r>
              <a:rPr sz="24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ОЦ</a:t>
            </a:r>
            <a:r>
              <a:rPr sz="24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«Сириус»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2074" y="177546"/>
            <a:ext cx="30803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Школьный</a:t>
            </a:r>
            <a:r>
              <a:rPr sz="2000" b="1" spc="-5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2000" b="1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20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151" y="0"/>
            <a:ext cx="12787630" cy="9601200"/>
            <a:chOff x="14151" y="0"/>
            <a:chExt cx="12787630" cy="96012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151" y="0"/>
              <a:ext cx="12787448" cy="960119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09794" y="0"/>
              <a:ext cx="7278624" cy="190284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862990" y="2715260"/>
            <a:ext cx="10933430" cy="5208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Times New Roman"/>
                <a:cs typeface="Times New Roman"/>
              </a:rPr>
              <a:t>Олимпиада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по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шести </a:t>
            </a:r>
            <a:r>
              <a:rPr sz="2000" b="1" spc="-10" dirty="0">
                <a:latin typeface="Times New Roman"/>
                <a:cs typeface="Times New Roman"/>
              </a:rPr>
              <a:t>общеобразовательным предметам: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Times New Roman"/>
                <a:cs typeface="Times New Roman"/>
              </a:rPr>
              <a:t>Физика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(7-</a:t>
            </a:r>
            <a:r>
              <a:rPr sz="2000" b="1" spc="-20" dirty="0">
                <a:latin typeface="Times New Roman"/>
                <a:cs typeface="Times New Roman"/>
              </a:rPr>
              <a:t>11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класс);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Times New Roman"/>
                <a:cs typeface="Times New Roman"/>
              </a:rPr>
              <a:t>Биология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(5-</a:t>
            </a:r>
            <a:r>
              <a:rPr sz="2000" b="1" spc="-20" dirty="0">
                <a:latin typeface="Times New Roman"/>
                <a:cs typeface="Times New Roman"/>
              </a:rPr>
              <a:t>11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класс);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Times New Roman"/>
                <a:cs typeface="Times New Roman"/>
              </a:rPr>
              <a:t>Химия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(7-</a:t>
            </a:r>
            <a:r>
              <a:rPr sz="2000" b="1" spc="-20" dirty="0">
                <a:latin typeface="Times New Roman"/>
                <a:cs typeface="Times New Roman"/>
              </a:rPr>
              <a:t>11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класс);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Астрономия</a:t>
            </a:r>
            <a:r>
              <a:rPr sz="2000" b="1" spc="-114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(5-</a:t>
            </a:r>
            <a:r>
              <a:rPr sz="2000" b="1" spc="-20" dirty="0">
                <a:latin typeface="Times New Roman"/>
                <a:cs typeface="Times New Roman"/>
              </a:rPr>
              <a:t>11</a:t>
            </a:r>
            <a:r>
              <a:rPr sz="2000" b="1" spc="-10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класс);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latin typeface="Times New Roman"/>
                <a:cs typeface="Times New Roman"/>
              </a:rPr>
              <a:t>Математика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(4-</a:t>
            </a:r>
            <a:r>
              <a:rPr sz="2000" b="1" spc="-20" dirty="0">
                <a:latin typeface="Times New Roman"/>
                <a:cs typeface="Times New Roman"/>
              </a:rPr>
              <a:t>11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класс);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latin typeface="Times New Roman"/>
                <a:cs typeface="Times New Roman"/>
              </a:rPr>
              <a:t>Информатика</a:t>
            </a:r>
            <a:r>
              <a:rPr sz="2000" b="1" spc="-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(5-</a:t>
            </a:r>
            <a:r>
              <a:rPr sz="2000" b="1" spc="-20" dirty="0">
                <a:latin typeface="Times New Roman"/>
                <a:cs typeface="Times New Roman"/>
              </a:rPr>
              <a:t>11</a:t>
            </a:r>
            <a:r>
              <a:rPr sz="2000" b="1" spc="-8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класс);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пройдёт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дистанционном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формате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на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платформе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«Сириус.Курсы».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Необходимая информация </a:t>
            </a:r>
            <a:r>
              <a:rPr sz="2000" b="1" dirty="0">
                <a:latin typeface="Times New Roman"/>
                <a:cs typeface="Times New Roman"/>
              </a:rPr>
              <a:t>для</a:t>
            </a:r>
            <a:r>
              <a:rPr sz="2000" b="1" spc="365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организаторов</a:t>
            </a:r>
            <a:r>
              <a:rPr sz="2000" b="1" spc="370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и</a:t>
            </a:r>
            <a:r>
              <a:rPr sz="2000" b="1" spc="360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участников</a:t>
            </a:r>
            <a:r>
              <a:rPr sz="2000" b="1" spc="365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располагается</a:t>
            </a:r>
            <a:r>
              <a:rPr sz="2000" b="1" spc="370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на</a:t>
            </a:r>
            <a:r>
              <a:rPr sz="2000" b="1" spc="365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сайте</a:t>
            </a:r>
            <a:r>
              <a:rPr sz="2000" b="1" spc="370" dirty="0">
                <a:latin typeface="Times New Roman"/>
                <a:cs typeface="Times New Roman"/>
              </a:rPr>
              <a:t>   </a:t>
            </a: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https://siriusolymp.ru/ </a:t>
            </a:r>
            <a:r>
              <a:rPr sz="2000" b="1" spc="-10" dirty="0">
                <a:latin typeface="Times New Roman"/>
                <a:cs typeface="Times New Roman"/>
              </a:rPr>
              <a:t>Разработчиком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олимпиадных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заданий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выступает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Образовательный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Центр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«Сириус»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06370" y="1457375"/>
            <a:ext cx="6912736" cy="116441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815588" y="1641729"/>
            <a:ext cx="553402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12035" algn="l"/>
                <a:tab pos="3577590" algn="l"/>
                <a:tab pos="4258945" algn="l"/>
              </a:tabLst>
            </a:pP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Дистанционный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формат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на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платформе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«Сириус.Курсы»</a:t>
            </a:r>
            <a:r>
              <a:rPr sz="2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(организатор</a:t>
            </a:r>
            <a:r>
              <a:rPr sz="2000" b="1" spc="4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ОЦ</a:t>
            </a:r>
            <a:r>
              <a:rPr sz="2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«Сириус»)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2074" y="177546"/>
            <a:ext cx="30803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Школьный</a:t>
            </a:r>
            <a:r>
              <a:rPr sz="2000" b="1" spc="-5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2000" b="1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20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20665" y="3287776"/>
            <a:ext cx="1004023" cy="137464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06540" y="3287776"/>
            <a:ext cx="2398903" cy="1374648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72421" y="3305936"/>
            <a:ext cx="777621" cy="135039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21327" y="4938776"/>
            <a:ext cx="1944243" cy="172732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256398" y="5020055"/>
            <a:ext cx="1099312" cy="1564640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294368" y="5081142"/>
            <a:ext cx="908329" cy="154444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151" y="0"/>
            <a:ext cx="12787630" cy="9601200"/>
            <a:chOff x="14151" y="0"/>
            <a:chExt cx="12787630" cy="96012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151" y="0"/>
              <a:ext cx="12787448" cy="960119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09794" y="0"/>
              <a:ext cx="7278624" cy="190284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862990" y="2715260"/>
            <a:ext cx="10414000" cy="2769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Times New Roman"/>
                <a:cs typeface="Times New Roman"/>
              </a:rPr>
              <a:t>Олимпиада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для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обучающихся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5-</a:t>
            </a:r>
            <a:r>
              <a:rPr sz="2000" b="1" spc="-10" dirty="0">
                <a:latin typeface="Times New Roman"/>
                <a:cs typeface="Times New Roman"/>
              </a:rPr>
              <a:t>11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классов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по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четырём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общеобразовательным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предметам:</a:t>
            </a:r>
            <a:endParaRPr sz="2000">
              <a:latin typeface="Times New Roman"/>
              <a:cs typeface="Times New Roman"/>
            </a:endParaRPr>
          </a:p>
          <a:p>
            <a:pPr marL="12700" marR="8480425">
              <a:lnSpc>
                <a:spcPct val="200000"/>
              </a:lnSpc>
            </a:pPr>
            <a:r>
              <a:rPr sz="2000" b="1" dirty="0">
                <a:latin typeface="Times New Roman"/>
                <a:cs typeface="Times New Roman"/>
              </a:rPr>
              <a:t>Немецкий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язык; Экономика;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Times New Roman"/>
                <a:cs typeface="Times New Roman"/>
              </a:rPr>
              <a:t>Основы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безопасности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защиты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Родины;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latin typeface="Times New Roman"/>
                <a:cs typeface="Times New Roman"/>
              </a:rPr>
              <a:t>Экология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654" y="5763513"/>
            <a:ext cx="100774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Times New Roman"/>
                <a:cs typeface="Times New Roman"/>
              </a:rPr>
              <a:t>системы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003663" y="5763513"/>
            <a:ext cx="179323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uts.sirius.online</a:t>
            </a:r>
            <a:r>
              <a:rPr sz="2000" b="1" spc="-1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2990" y="6068313"/>
            <a:ext cx="15284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5" dirty="0">
                <a:latin typeface="Times New Roman"/>
                <a:cs typeface="Times New Roman"/>
              </a:rPr>
              <a:t>Необходимая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62990" y="5763513"/>
            <a:ext cx="8236584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74115" algn="l"/>
                <a:tab pos="1544320" algn="l"/>
                <a:tab pos="3574415" algn="l"/>
                <a:tab pos="4778375" algn="l"/>
                <a:tab pos="5285740" algn="l"/>
                <a:tab pos="6147435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пройдёт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50" dirty="0">
                <a:latin typeface="Times New Roman"/>
                <a:cs typeface="Times New Roman"/>
              </a:rPr>
              <a:t>в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Times New Roman"/>
                <a:cs typeface="Times New Roman"/>
              </a:rPr>
              <a:t>дистанционном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Times New Roman"/>
                <a:cs typeface="Times New Roman"/>
              </a:rPr>
              <a:t>формате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25" dirty="0">
                <a:latin typeface="Times New Roman"/>
                <a:cs typeface="Times New Roman"/>
              </a:rPr>
              <a:t>на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Times New Roman"/>
                <a:cs typeface="Times New Roman"/>
              </a:rPr>
              <a:t>сайте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Times New Roman"/>
                <a:cs typeface="Times New Roman"/>
              </a:rPr>
              <a:t>тестирующей</a:t>
            </a:r>
            <a:endParaRPr sz="2000">
              <a:latin typeface="Times New Roman"/>
              <a:cs typeface="Times New Roman"/>
            </a:endParaRPr>
          </a:p>
          <a:p>
            <a:pPr marL="1697989">
              <a:lnSpc>
                <a:spcPct val="100000"/>
              </a:lnSpc>
              <a:tabLst>
                <a:tab pos="3341370" algn="l"/>
                <a:tab pos="3932554" algn="l"/>
                <a:tab pos="5790565" algn="l"/>
                <a:tab pos="6118225" algn="l"/>
                <a:tab pos="7626984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информация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25" dirty="0">
                <a:latin typeface="Times New Roman"/>
                <a:cs typeface="Times New Roman"/>
              </a:rPr>
              <a:t>для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Times New Roman"/>
                <a:cs typeface="Times New Roman"/>
              </a:rPr>
              <a:t>организаторов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50" dirty="0">
                <a:latin typeface="Times New Roman"/>
                <a:cs typeface="Times New Roman"/>
              </a:rPr>
              <a:t>и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Times New Roman"/>
                <a:cs typeface="Times New Roman"/>
              </a:rPr>
              <a:t>участников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35" dirty="0">
                <a:latin typeface="Times New Roman"/>
                <a:cs typeface="Times New Roman"/>
              </a:rPr>
              <a:t>будет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255379" y="6068313"/>
            <a:ext cx="25412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46530" algn="l"/>
                <a:tab pos="1901825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размещена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25" dirty="0">
                <a:latin typeface="Times New Roman"/>
                <a:cs typeface="Times New Roman"/>
              </a:rPr>
              <a:t>на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Times New Roman"/>
                <a:cs typeface="Times New Roman"/>
              </a:rPr>
              <a:t>сайте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2990" y="6373114"/>
            <a:ext cx="10934700" cy="2160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https://odarendeti73.ru/</a:t>
            </a:r>
            <a:r>
              <a:rPr sz="2000" b="1" spc="-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разделе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«Олимпиады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 конкурсы»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–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«ВсОШ».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Разработчиками</a:t>
            </a:r>
            <a:r>
              <a:rPr sz="2000" b="1" spc="4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олимпиадных</a:t>
            </a:r>
            <a:r>
              <a:rPr sz="2000" b="1" spc="4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заданий</a:t>
            </a:r>
            <a:r>
              <a:rPr sz="2000" b="1" spc="4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выступают</a:t>
            </a:r>
            <a:r>
              <a:rPr sz="2000" b="1" spc="4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региональные</a:t>
            </a:r>
            <a:r>
              <a:rPr sz="2000" b="1" spc="47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предметно-методические </a:t>
            </a:r>
            <a:r>
              <a:rPr sz="2000" b="1" dirty="0">
                <a:latin typeface="Times New Roman"/>
                <a:cs typeface="Times New Roman"/>
              </a:rPr>
              <a:t>комиссии</a:t>
            </a:r>
            <a:r>
              <a:rPr sz="2000" b="1" spc="175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по</a:t>
            </a:r>
            <a:r>
              <a:rPr sz="2000" b="1" spc="185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соответствующему</a:t>
            </a:r>
            <a:r>
              <a:rPr sz="2000" b="1" spc="185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общеобразовательному</a:t>
            </a:r>
            <a:r>
              <a:rPr sz="2000" b="1" spc="185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предмету,</a:t>
            </a:r>
            <a:r>
              <a:rPr sz="2000" b="1" spc="185" dirty="0">
                <a:latin typeface="Times New Roman"/>
                <a:cs typeface="Times New Roman"/>
              </a:rPr>
              <a:t>   </a:t>
            </a:r>
            <a:r>
              <a:rPr sz="2000" b="1" dirty="0">
                <a:latin typeface="Times New Roman"/>
                <a:cs typeface="Times New Roman"/>
              </a:rPr>
              <a:t>составы</a:t>
            </a:r>
            <a:r>
              <a:rPr sz="2000" b="1" spc="185" dirty="0">
                <a:latin typeface="Times New Roman"/>
                <a:cs typeface="Times New Roman"/>
              </a:rPr>
              <a:t>   </a:t>
            </a:r>
            <a:r>
              <a:rPr sz="2000" b="1" spc="-10" dirty="0">
                <a:latin typeface="Times New Roman"/>
                <a:cs typeface="Times New Roman"/>
              </a:rPr>
              <a:t>которых </a:t>
            </a:r>
            <a:r>
              <a:rPr sz="2000" b="1" dirty="0">
                <a:latin typeface="Times New Roman"/>
                <a:cs typeface="Times New Roman"/>
              </a:rPr>
              <a:t>утверждены</a:t>
            </a:r>
            <a:r>
              <a:rPr sz="2000" b="1" spc="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распоряжением</a:t>
            </a:r>
            <a:r>
              <a:rPr sz="2000" b="1" spc="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Министерства</a:t>
            </a:r>
            <a:r>
              <a:rPr sz="2000" b="1" spc="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просвещения</a:t>
            </a:r>
            <a:r>
              <a:rPr sz="2000" b="1" spc="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</a:t>
            </a:r>
            <a:r>
              <a:rPr sz="2000" b="1" spc="8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воспитания</a:t>
            </a:r>
            <a:r>
              <a:rPr sz="2000" b="1" spc="8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Ульяновской</a:t>
            </a:r>
            <a:r>
              <a:rPr sz="2000" b="1" spc="8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области </a:t>
            </a:r>
            <a:r>
              <a:rPr sz="2000" b="1" dirty="0">
                <a:latin typeface="Times New Roman"/>
                <a:cs typeface="Times New Roman"/>
              </a:rPr>
              <a:t>от</a:t>
            </a:r>
            <a:r>
              <a:rPr sz="2000" b="1" spc="4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17.07.2024</a:t>
            </a:r>
            <a:r>
              <a:rPr sz="2000" b="1" spc="4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№</a:t>
            </a:r>
            <a:r>
              <a:rPr sz="2000" b="1" spc="47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1471-</a:t>
            </a:r>
            <a:r>
              <a:rPr sz="2000" b="1" dirty="0">
                <a:latin typeface="Times New Roman"/>
                <a:cs typeface="Times New Roman"/>
              </a:rPr>
              <a:t>р</a:t>
            </a:r>
            <a:r>
              <a:rPr sz="2000" b="1" spc="4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«Об</a:t>
            </a:r>
            <a:r>
              <a:rPr sz="2000" b="1" spc="4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утверждении</a:t>
            </a:r>
            <a:r>
              <a:rPr sz="2000" b="1" spc="4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составов</a:t>
            </a:r>
            <a:r>
              <a:rPr sz="2000" b="1" spc="4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региональных</a:t>
            </a:r>
            <a:r>
              <a:rPr sz="2000" b="1" spc="47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предметно-методических комиссий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всероссийской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олимпиады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школьников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на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2024-2025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учебный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год».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06370" y="1457375"/>
            <a:ext cx="6912736" cy="1164412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3815588" y="1722881"/>
            <a:ext cx="553021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661795" algn="l"/>
                <a:tab pos="2479675" algn="l"/>
                <a:tab pos="2834005" algn="l"/>
                <a:tab pos="3977004" algn="l"/>
              </a:tabLst>
            </a:pP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Дистанционный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формат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на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платформе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«Сириус.Курсы»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(организатор</a:t>
            </a:r>
            <a:r>
              <a:rPr sz="1600" b="1" spc="2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Центр</a:t>
            </a:r>
            <a:r>
              <a:rPr sz="1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«Алые</a:t>
            </a:r>
            <a:r>
              <a:rPr sz="1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паруса»)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2074" y="177546"/>
            <a:ext cx="30803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Школьный</a:t>
            </a:r>
            <a:r>
              <a:rPr sz="2000" b="1" spc="-5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2000" b="1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20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40754" y="3193288"/>
            <a:ext cx="1453387" cy="1479168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786496" y="3360292"/>
            <a:ext cx="2125218" cy="1479168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577321" y="3359403"/>
            <a:ext cx="1123962" cy="148005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151" y="0"/>
            <a:ext cx="12787630" cy="9601200"/>
            <a:chOff x="14151" y="0"/>
            <a:chExt cx="12787630" cy="96012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151" y="0"/>
              <a:ext cx="12787448" cy="960119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09794" y="0"/>
              <a:ext cx="7278624" cy="190284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92074" y="177546"/>
            <a:ext cx="30803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Школьный</a:t>
            </a:r>
            <a:r>
              <a:rPr sz="2000" b="1" spc="-5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2000" b="1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20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66622" y="1359535"/>
            <a:ext cx="108350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C00000"/>
                </a:solidFill>
              </a:rPr>
              <a:t>Практические</a:t>
            </a:r>
            <a:r>
              <a:rPr sz="2800" spc="-8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и</a:t>
            </a:r>
            <a:r>
              <a:rPr sz="2800" spc="-10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творческие</a:t>
            </a:r>
            <a:r>
              <a:rPr sz="2800" spc="-95" dirty="0">
                <a:solidFill>
                  <a:srgbClr val="C00000"/>
                </a:solidFill>
              </a:rPr>
              <a:t> </a:t>
            </a:r>
            <a:r>
              <a:rPr sz="2800" spc="-20" dirty="0">
                <a:solidFill>
                  <a:srgbClr val="C00000"/>
                </a:solidFill>
              </a:rPr>
              <a:t>туры</a:t>
            </a:r>
            <a:endParaRPr sz="2800"/>
          </a:p>
          <a:p>
            <a:pPr algn="ctr">
              <a:lnSpc>
                <a:spcPct val="100000"/>
              </a:lnSpc>
            </a:pPr>
            <a:r>
              <a:rPr sz="2800" dirty="0">
                <a:solidFill>
                  <a:srgbClr val="C00000"/>
                </a:solidFill>
              </a:rPr>
              <a:t>в</a:t>
            </a:r>
            <a:r>
              <a:rPr sz="2800" spc="-12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рамках</a:t>
            </a:r>
            <a:r>
              <a:rPr sz="2800" spc="-114" dirty="0">
                <a:solidFill>
                  <a:srgbClr val="C00000"/>
                </a:solidFill>
              </a:rPr>
              <a:t> </a:t>
            </a:r>
            <a:r>
              <a:rPr sz="2800" spc="-20" dirty="0">
                <a:solidFill>
                  <a:srgbClr val="C00000"/>
                </a:solidFill>
              </a:rPr>
              <a:t>школьного</a:t>
            </a:r>
            <a:r>
              <a:rPr sz="2800" spc="-11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этапа</a:t>
            </a:r>
            <a:r>
              <a:rPr sz="2800" spc="-12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всероссийской</a:t>
            </a:r>
            <a:r>
              <a:rPr sz="2800" spc="-10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олимпиады</a:t>
            </a:r>
            <a:r>
              <a:rPr sz="2800" spc="-114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школьников</a:t>
            </a:r>
            <a:endParaRPr sz="2800"/>
          </a:p>
        </p:txBody>
      </p:sp>
      <p:sp>
        <p:nvSpPr>
          <p:cNvPr id="7" name="object 7"/>
          <p:cNvSpPr txBox="1"/>
          <p:nvPr/>
        </p:nvSpPr>
        <p:spPr>
          <a:xfrm>
            <a:off x="718515" y="2879216"/>
            <a:ext cx="10984230" cy="1269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Практические</a:t>
            </a:r>
            <a:r>
              <a:rPr sz="24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туры</a:t>
            </a:r>
            <a:r>
              <a:rPr sz="24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пройдут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по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следующим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общеобразовательным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предметам: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Химия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(7-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114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8515" y="5074158"/>
            <a:ext cx="73425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Основы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безопасности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и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защиты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Родины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(7-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8515" y="6391147"/>
            <a:ext cx="4800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Физическая</a:t>
            </a:r>
            <a:r>
              <a:rPr sz="2400" b="1" spc="-12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культура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(5-</a:t>
            </a:r>
            <a:r>
              <a:rPr sz="2400" b="1" dirty="0">
                <a:latin typeface="Times New Roman"/>
                <a:cs typeface="Times New Roman"/>
              </a:rPr>
              <a:t>11</a:t>
            </a:r>
            <a:r>
              <a:rPr sz="2400" b="1" spc="-1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8515" y="7700264"/>
            <a:ext cx="77711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Творческий</a:t>
            </a:r>
            <a:r>
              <a:rPr sz="24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тур</a:t>
            </a:r>
            <a:r>
              <a:rPr sz="24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пройдёт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по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искусству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(МХК)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(5-</a:t>
            </a:r>
            <a:r>
              <a:rPr sz="2400" b="1" dirty="0">
                <a:latin typeface="Times New Roman"/>
                <a:cs typeface="Times New Roman"/>
              </a:rPr>
              <a:t>6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класс)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24503" y="3450209"/>
            <a:ext cx="777621" cy="135039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345043" y="4543297"/>
            <a:ext cx="1123962" cy="1480058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27319" y="6023381"/>
            <a:ext cx="1609598" cy="1202918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4845" y="6986816"/>
            <a:ext cx="1388999" cy="192697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151" y="0"/>
            <a:ext cx="12787630" cy="9601200"/>
            <a:chOff x="14151" y="0"/>
            <a:chExt cx="12787630" cy="96012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151" y="0"/>
              <a:ext cx="12787448" cy="960119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09794" y="0"/>
              <a:ext cx="7278624" cy="190284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92074" y="177546"/>
            <a:ext cx="30803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Школьный</a:t>
            </a:r>
            <a:r>
              <a:rPr sz="2000" b="1" spc="-5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этап</a:t>
            </a:r>
            <a:r>
              <a:rPr sz="2000" b="1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imes New Roman"/>
                <a:cs typeface="Times New Roman"/>
              </a:rPr>
              <a:t>2024-</a:t>
            </a:r>
            <a:r>
              <a:rPr sz="2000" b="1" spc="-20" dirty="0">
                <a:solidFill>
                  <a:srgbClr val="FFFF00"/>
                </a:solidFill>
                <a:latin typeface="Times New Roman"/>
                <a:cs typeface="Times New Roman"/>
              </a:rPr>
              <a:t>2025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21258" y="1272031"/>
            <a:ext cx="1135380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58720" marR="5080" indent="-2446655">
              <a:lnSpc>
                <a:spcPct val="100000"/>
              </a:lnSpc>
              <a:spcBef>
                <a:spcPts val="95"/>
              </a:spcBef>
            </a:pPr>
            <a:r>
              <a:rPr sz="2800" spc="-35" dirty="0">
                <a:solidFill>
                  <a:srgbClr val="C00000"/>
                </a:solidFill>
              </a:rPr>
              <a:t>Нормативно-</a:t>
            </a:r>
            <a:r>
              <a:rPr sz="2800" dirty="0">
                <a:solidFill>
                  <a:srgbClr val="C00000"/>
                </a:solidFill>
              </a:rPr>
              <a:t>правовые</a:t>
            </a:r>
            <a:r>
              <a:rPr sz="2800" spc="-5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акты,</a:t>
            </a:r>
            <a:r>
              <a:rPr sz="2800" spc="-8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издающиеся</a:t>
            </a:r>
            <a:r>
              <a:rPr sz="2800" spc="-95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по</a:t>
            </a:r>
            <a:r>
              <a:rPr sz="2800" spc="-8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итогам</a:t>
            </a:r>
            <a:r>
              <a:rPr sz="2800" spc="-85" dirty="0">
                <a:solidFill>
                  <a:srgbClr val="C00000"/>
                </a:solidFill>
              </a:rPr>
              <a:t> </a:t>
            </a:r>
            <a:r>
              <a:rPr sz="2800" spc="-20" dirty="0">
                <a:solidFill>
                  <a:srgbClr val="C00000"/>
                </a:solidFill>
              </a:rPr>
              <a:t>школьного</a:t>
            </a:r>
            <a:r>
              <a:rPr sz="2800" spc="-90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этапа </a:t>
            </a:r>
            <a:r>
              <a:rPr sz="2800" dirty="0">
                <a:solidFill>
                  <a:srgbClr val="C00000"/>
                </a:solidFill>
              </a:rPr>
              <a:t>всероссийской</a:t>
            </a:r>
            <a:r>
              <a:rPr sz="2800" spc="-17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олимпиады</a:t>
            </a:r>
            <a:r>
              <a:rPr sz="2800" spc="-175" dirty="0">
                <a:solidFill>
                  <a:srgbClr val="C00000"/>
                </a:solidFill>
              </a:rPr>
              <a:t> </a:t>
            </a:r>
            <a:r>
              <a:rPr sz="2800" spc="-10" dirty="0">
                <a:solidFill>
                  <a:srgbClr val="C00000"/>
                </a:solidFill>
              </a:rPr>
              <a:t>школьников</a:t>
            </a:r>
            <a:endParaRPr sz="2800"/>
          </a:p>
        </p:txBody>
      </p:sp>
      <p:sp>
        <p:nvSpPr>
          <p:cNvPr id="7" name="object 7"/>
          <p:cNvSpPr txBox="1"/>
          <p:nvPr/>
        </p:nvSpPr>
        <p:spPr>
          <a:xfrm>
            <a:off x="718515" y="2214118"/>
            <a:ext cx="11366500" cy="727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1.</a:t>
            </a:r>
            <a:r>
              <a:rPr sz="2300" b="1" spc="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Об</a:t>
            </a:r>
            <a:r>
              <a:rPr sz="2300" b="1" spc="1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утверждении</a:t>
            </a:r>
            <a:r>
              <a:rPr sz="2300" b="1" spc="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итогов</a:t>
            </a:r>
            <a:r>
              <a:rPr sz="2300" b="1" spc="1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школьного</a:t>
            </a:r>
            <a:r>
              <a:rPr sz="2300" b="1" spc="1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этапа</a:t>
            </a:r>
            <a:r>
              <a:rPr sz="2300" b="1" spc="1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всероссийской</a:t>
            </a:r>
            <a:r>
              <a:rPr sz="2300" b="1" spc="1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олимпиады</a:t>
            </a:r>
            <a:r>
              <a:rPr sz="2300" b="1" spc="1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школьников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по</a:t>
            </a:r>
            <a:r>
              <a:rPr sz="23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каждому</a:t>
            </a:r>
            <a:r>
              <a:rPr sz="2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общеобразовательному</a:t>
            </a:r>
            <a:r>
              <a:rPr sz="23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предмету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8515" y="2985262"/>
            <a:ext cx="5537200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56055" algn="l"/>
                <a:tab pos="2599055" algn="l"/>
                <a:tab pos="4097020" algn="l"/>
              </a:tabLst>
            </a:pPr>
            <a:r>
              <a:rPr sz="2300" spc="-10" dirty="0">
                <a:latin typeface="Times New Roman"/>
                <a:cs typeface="Times New Roman"/>
              </a:rPr>
              <a:t>Документ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должен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содержать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следующие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8515" y="3335782"/>
            <a:ext cx="550100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958465" algn="l"/>
                <a:tab pos="4812030" algn="l"/>
              </a:tabLst>
            </a:pPr>
            <a:r>
              <a:rPr sz="2300" spc="-10" dirty="0">
                <a:latin typeface="Times New Roman"/>
                <a:cs typeface="Times New Roman"/>
              </a:rPr>
              <a:t>общеобразовательной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организации,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класс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07022" y="2985262"/>
            <a:ext cx="1268095" cy="727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3815">
              <a:lnSpc>
                <a:spcPct val="100000"/>
              </a:lnSpc>
              <a:spcBef>
                <a:spcPts val="100"/>
              </a:spcBef>
            </a:pPr>
            <a:r>
              <a:rPr sz="2300" spc="-10" dirty="0">
                <a:latin typeface="Times New Roman"/>
                <a:cs typeface="Times New Roman"/>
              </a:rPr>
              <a:t>сведения: обучения,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848727" y="2985262"/>
            <a:ext cx="4237990" cy="727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955">
              <a:lnSpc>
                <a:spcPct val="100000"/>
              </a:lnSpc>
              <a:spcBef>
                <a:spcPts val="100"/>
              </a:spcBef>
              <a:tabLst>
                <a:tab pos="908685" algn="l"/>
                <a:tab pos="2459990" algn="l"/>
              </a:tabLst>
            </a:pPr>
            <a:r>
              <a:rPr sz="2300" spc="-25" dirty="0">
                <a:latin typeface="Times New Roman"/>
                <a:cs typeface="Times New Roman"/>
              </a:rPr>
              <a:t>ФИО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участника,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наименование класс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37218" y="3335782"/>
            <a:ext cx="3345179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99515" algn="l"/>
                <a:tab pos="1647825" algn="l"/>
                <a:tab pos="2762250" algn="l"/>
              </a:tabLst>
            </a:pPr>
            <a:r>
              <a:rPr sz="2300" spc="-10" dirty="0">
                <a:latin typeface="Times New Roman"/>
                <a:cs typeface="Times New Roman"/>
              </a:rPr>
              <a:t>участия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25" dirty="0">
                <a:latin typeface="Times New Roman"/>
                <a:cs typeface="Times New Roman"/>
              </a:rPr>
              <a:t>(в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случае,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20" dirty="0">
                <a:latin typeface="Times New Roman"/>
                <a:cs typeface="Times New Roman"/>
              </a:rPr>
              <a:t>если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8515" y="3685997"/>
            <a:ext cx="11367770" cy="2200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latin typeface="Times New Roman"/>
                <a:cs typeface="Times New Roman"/>
              </a:rPr>
              <a:t>имеются</a:t>
            </a:r>
            <a:r>
              <a:rPr sz="2300" spc="200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участники,</a:t>
            </a:r>
            <a:r>
              <a:rPr sz="2300" spc="200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выполнявшие</a:t>
            </a:r>
            <a:r>
              <a:rPr sz="2300" spc="204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олимпиадные</a:t>
            </a:r>
            <a:r>
              <a:rPr sz="2300" spc="200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задания</a:t>
            </a:r>
            <a:r>
              <a:rPr sz="2300" spc="200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за</a:t>
            </a:r>
            <a:r>
              <a:rPr sz="2300" spc="200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более</a:t>
            </a:r>
            <a:r>
              <a:rPr sz="2300" spc="204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старший</a:t>
            </a:r>
            <a:r>
              <a:rPr sz="2300" spc="195" dirty="0">
                <a:latin typeface="Times New Roman"/>
                <a:cs typeface="Times New Roman"/>
              </a:rPr>
              <a:t>  </a:t>
            </a:r>
            <a:r>
              <a:rPr sz="2300" spc="-10" dirty="0">
                <a:latin typeface="Times New Roman"/>
                <a:cs typeface="Times New Roman"/>
              </a:rPr>
              <a:t>класс),</a:t>
            </a:r>
            <a:endParaRPr sz="23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300" spc="-10" dirty="0">
                <a:latin typeface="Times New Roman"/>
                <a:cs typeface="Times New Roman"/>
              </a:rPr>
              <a:t>количество</a:t>
            </a:r>
            <a:r>
              <a:rPr sz="2300" spc="-7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набранных</a:t>
            </a:r>
            <a:r>
              <a:rPr sz="2300" spc="-7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баллов,</a:t>
            </a:r>
            <a:r>
              <a:rPr sz="2300" spc="-7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статус</a:t>
            </a:r>
            <a:r>
              <a:rPr sz="2300" spc="-6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(победитель,</a:t>
            </a:r>
            <a:r>
              <a:rPr sz="2300" spc="-6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призёр,</a:t>
            </a:r>
            <a:r>
              <a:rPr sz="2300" spc="-8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участник).</a:t>
            </a:r>
            <a:endParaRPr sz="23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50"/>
              </a:spcBef>
            </a:pPr>
            <a:r>
              <a:rPr sz="2300" dirty="0">
                <a:latin typeface="Times New Roman"/>
                <a:cs typeface="Times New Roman"/>
              </a:rPr>
              <a:t>В</a:t>
            </a:r>
            <a:r>
              <a:rPr sz="2300" spc="47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срок</a:t>
            </a:r>
            <a:r>
              <a:rPr sz="2300" spc="47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до</a:t>
            </a:r>
            <a:r>
              <a:rPr sz="2300" spc="484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21</a:t>
            </a:r>
            <a:r>
              <a:rPr sz="2300" spc="48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календарного</a:t>
            </a:r>
            <a:r>
              <a:rPr sz="2300" spc="48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дня</a:t>
            </a:r>
            <a:r>
              <a:rPr sz="2300" spc="48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со</a:t>
            </a:r>
            <a:r>
              <a:rPr sz="2300" spc="49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дня</a:t>
            </a:r>
            <a:r>
              <a:rPr sz="2300" spc="47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последней</a:t>
            </a:r>
            <a:r>
              <a:rPr sz="2300" spc="49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даты</a:t>
            </a:r>
            <a:r>
              <a:rPr sz="2300" spc="47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проведения</a:t>
            </a:r>
            <a:r>
              <a:rPr sz="2300" spc="47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соревновательных </a:t>
            </a:r>
            <a:r>
              <a:rPr sz="2300" dirty="0">
                <a:latin typeface="Times New Roman"/>
                <a:cs typeface="Times New Roman"/>
              </a:rPr>
              <a:t>туров</a:t>
            </a:r>
            <a:r>
              <a:rPr sz="2300" spc="415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утверждаются</a:t>
            </a:r>
            <a:r>
              <a:rPr sz="2300" spc="405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итоговые</a:t>
            </a:r>
            <a:r>
              <a:rPr sz="2300" spc="405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результаты</a:t>
            </a:r>
            <a:r>
              <a:rPr sz="2300" spc="405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школьного</a:t>
            </a:r>
            <a:r>
              <a:rPr sz="2300" spc="409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этапа</a:t>
            </a:r>
            <a:r>
              <a:rPr sz="2300" spc="415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ВсОШ</a:t>
            </a:r>
            <a:r>
              <a:rPr sz="2300" spc="415" dirty="0">
                <a:latin typeface="Times New Roman"/>
                <a:cs typeface="Times New Roman"/>
              </a:rPr>
              <a:t>  </a:t>
            </a:r>
            <a:r>
              <a:rPr sz="2300" dirty="0">
                <a:latin typeface="Times New Roman"/>
                <a:cs typeface="Times New Roman"/>
              </a:rPr>
              <a:t>по</a:t>
            </a:r>
            <a:r>
              <a:rPr sz="2300" spc="409" dirty="0">
                <a:latin typeface="Times New Roman"/>
                <a:cs typeface="Times New Roman"/>
              </a:rPr>
              <a:t>  </a:t>
            </a:r>
            <a:r>
              <a:rPr sz="2300" spc="-10" dirty="0">
                <a:latin typeface="Times New Roman"/>
                <a:cs typeface="Times New Roman"/>
              </a:rPr>
              <a:t>каждому </a:t>
            </a:r>
            <a:r>
              <a:rPr sz="2300" dirty="0">
                <a:latin typeface="Times New Roman"/>
                <a:cs typeface="Times New Roman"/>
              </a:rPr>
              <a:t>общеобразовательному</a:t>
            </a:r>
            <a:r>
              <a:rPr sz="2300" spc="52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предмету</a:t>
            </a:r>
            <a:r>
              <a:rPr sz="2300" spc="50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на</a:t>
            </a:r>
            <a:r>
              <a:rPr sz="2300" spc="509" dirty="0">
                <a:latin typeface="Times New Roman"/>
                <a:cs typeface="Times New Roman"/>
              </a:rPr>
              <a:t> </a:t>
            </a:r>
            <a:r>
              <a:rPr sz="2300" b="1" dirty="0">
                <a:latin typeface="Times New Roman"/>
                <a:cs typeface="Times New Roman"/>
              </a:rPr>
              <a:t>основании</a:t>
            </a:r>
            <a:r>
              <a:rPr sz="2300" b="1" spc="520" dirty="0">
                <a:latin typeface="Times New Roman"/>
                <a:cs typeface="Times New Roman"/>
              </a:rPr>
              <a:t> </a:t>
            </a:r>
            <a:r>
              <a:rPr sz="2300" b="1" dirty="0">
                <a:latin typeface="Times New Roman"/>
                <a:cs typeface="Times New Roman"/>
              </a:rPr>
              <a:t>протоколов</a:t>
            </a:r>
            <a:r>
              <a:rPr sz="2300" b="1" spc="525" dirty="0">
                <a:latin typeface="Times New Roman"/>
                <a:cs typeface="Times New Roman"/>
              </a:rPr>
              <a:t> </a:t>
            </a:r>
            <a:r>
              <a:rPr sz="2300" b="1" dirty="0">
                <a:latin typeface="Times New Roman"/>
                <a:cs typeface="Times New Roman"/>
              </a:rPr>
              <a:t>жюри</a:t>
            </a:r>
            <a:r>
              <a:rPr sz="2300" b="1" spc="51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и</a:t>
            </a:r>
            <a:r>
              <a:rPr sz="2300" spc="50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публикуются</a:t>
            </a:r>
            <a:r>
              <a:rPr sz="2300" spc="520" dirty="0">
                <a:latin typeface="Times New Roman"/>
                <a:cs typeface="Times New Roman"/>
              </a:rPr>
              <a:t> </a:t>
            </a:r>
            <a:r>
              <a:rPr sz="2300" spc="-25" dirty="0">
                <a:latin typeface="Times New Roman"/>
                <a:cs typeface="Times New Roman"/>
              </a:rPr>
              <a:t>на </a:t>
            </a:r>
            <a:r>
              <a:rPr sz="2300" dirty="0">
                <a:latin typeface="Times New Roman"/>
                <a:cs typeface="Times New Roman"/>
              </a:rPr>
              <a:t>официальном</a:t>
            </a:r>
            <a:r>
              <a:rPr sz="2300" spc="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сайте</a:t>
            </a:r>
            <a:r>
              <a:rPr sz="2300" spc="2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организатора</a:t>
            </a:r>
            <a:r>
              <a:rPr sz="2300" spc="2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в</a:t>
            </a:r>
            <a:r>
              <a:rPr sz="2300" spc="1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сети</a:t>
            </a:r>
            <a:r>
              <a:rPr sz="2300" spc="2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Интернет</a:t>
            </a:r>
            <a:r>
              <a:rPr sz="2300" spc="2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с</a:t>
            </a:r>
            <a:r>
              <a:rPr sz="2300" spc="2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указанием</a:t>
            </a:r>
            <a:r>
              <a:rPr sz="2300" spc="2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сведений</a:t>
            </a:r>
            <a:r>
              <a:rPr sz="2300" spc="-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об</a:t>
            </a:r>
            <a:r>
              <a:rPr sz="2300" spc="2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участниках</a:t>
            </a:r>
            <a:r>
              <a:rPr sz="2300" spc="25" dirty="0">
                <a:latin typeface="Times New Roman"/>
                <a:cs typeface="Times New Roman"/>
              </a:rPr>
              <a:t> </a:t>
            </a:r>
            <a:r>
              <a:rPr sz="2300" spc="-25" dirty="0">
                <a:latin typeface="Times New Roman"/>
                <a:cs typeface="Times New Roman"/>
              </a:rPr>
              <a:t>по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8515" y="5860160"/>
            <a:ext cx="956945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48280" algn="l"/>
                <a:tab pos="6008370" algn="l"/>
                <a:tab pos="7526655" algn="l"/>
                <a:tab pos="8503920" algn="l"/>
              </a:tabLst>
            </a:pPr>
            <a:r>
              <a:rPr sz="2300" spc="-10" dirty="0">
                <a:latin typeface="Times New Roman"/>
                <a:cs typeface="Times New Roman"/>
              </a:rPr>
              <a:t>соответствующему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общеобразовательному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предмету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(п.31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Порядка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8515" y="5860160"/>
            <a:ext cx="11365865" cy="727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9900920">
              <a:lnSpc>
                <a:spcPct val="100000"/>
              </a:lnSpc>
              <a:spcBef>
                <a:spcPts val="105"/>
              </a:spcBef>
              <a:tabLst>
                <a:tab pos="2182495" algn="l"/>
                <a:tab pos="3937000" algn="l"/>
                <a:tab pos="5845810" algn="l"/>
                <a:tab pos="8067675" algn="l"/>
                <a:tab pos="9571990" algn="l"/>
              </a:tabLst>
            </a:pPr>
            <a:r>
              <a:rPr sz="2300" spc="-10" dirty="0">
                <a:latin typeface="Times New Roman"/>
                <a:cs typeface="Times New Roman"/>
              </a:rPr>
              <a:t>проведения всероссийской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олимпиады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школьников,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утверждённого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приказом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Министерства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18515" y="6561201"/>
            <a:ext cx="11365230" cy="1919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dirty="0">
                <a:latin typeface="Times New Roman"/>
                <a:cs typeface="Times New Roman"/>
              </a:rPr>
              <a:t>просвещения</a:t>
            </a:r>
            <a:r>
              <a:rPr sz="2300" spc="-5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РФ</a:t>
            </a:r>
            <a:r>
              <a:rPr sz="2300" spc="-5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от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27.11.2020</a:t>
            </a:r>
            <a:r>
              <a:rPr sz="2300" spc="-5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№</a:t>
            </a:r>
            <a:r>
              <a:rPr sz="2300" spc="-4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678).</a:t>
            </a:r>
            <a:endParaRPr sz="2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20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2.</a:t>
            </a:r>
            <a:r>
              <a:rPr sz="2300" b="1" spc="38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Об</a:t>
            </a:r>
            <a:r>
              <a:rPr sz="2300" b="1" spc="38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определении</a:t>
            </a:r>
            <a:r>
              <a:rPr sz="2300" b="1" spc="38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проходного</a:t>
            </a:r>
            <a:r>
              <a:rPr sz="2300" b="1" spc="38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балла</a:t>
            </a:r>
            <a:r>
              <a:rPr sz="2300" b="1" spc="38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для</a:t>
            </a:r>
            <a:r>
              <a:rPr sz="2300" b="1" spc="38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участия</a:t>
            </a:r>
            <a:r>
              <a:rPr sz="2300" b="1" spc="39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2300" b="1" spc="38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муниципальном</a:t>
            </a:r>
            <a:r>
              <a:rPr sz="2300" b="1" spc="39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этапе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всероссийской</a:t>
            </a:r>
            <a:r>
              <a:rPr sz="23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олимпиады</a:t>
            </a:r>
            <a:r>
              <a:rPr sz="2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школьников</a:t>
            </a:r>
            <a:r>
              <a:rPr sz="2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по</a:t>
            </a:r>
            <a:r>
              <a:rPr sz="23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каждому</a:t>
            </a:r>
            <a:r>
              <a:rPr sz="23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общеобразовательному</a:t>
            </a:r>
            <a:r>
              <a:rPr sz="2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предмету </a:t>
            </a:r>
            <a:r>
              <a:rPr sz="2300" b="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2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классу</a:t>
            </a:r>
            <a:endParaRPr sz="2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1346</Words>
  <Application>Microsoft Office PowerPoint</Application>
  <PresentationFormat>A3 (297x420 мм)</PresentationFormat>
  <Paragraphs>156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2024-2025</vt:lpstr>
      <vt:lpstr>2024-2025</vt:lpstr>
      <vt:lpstr>2024-2025</vt:lpstr>
      <vt:lpstr>Школьный этап всероссийской олимпиады школьников</vt:lpstr>
      <vt:lpstr>Презентация PowerPoint</vt:lpstr>
      <vt:lpstr>Презентация PowerPoint</vt:lpstr>
      <vt:lpstr>Презентация PowerPoint</vt:lpstr>
      <vt:lpstr>Практические и творческие туры в рамках школьного этапа всероссийской олимпиады школьников</vt:lpstr>
      <vt:lpstr>Нормативно-правовые акты, издающиеся по итогам школьного этапа всероссийской олимпиады школьников</vt:lpstr>
      <vt:lpstr>Муниципальный этап всероссийской олимпиады школьников</vt:lpstr>
      <vt:lpstr>Презентация PowerPoint</vt:lpstr>
      <vt:lpstr>Условия проведения соревновательных туров в рамках муниципального этапа всероссийской олимпиады школьников</vt:lpstr>
      <vt:lpstr>Практические и творческие туры в рамках муниципального этапа всероссийской олимпиады школьников</vt:lpstr>
      <vt:lpstr>Нормативно-правовые акты, издающиеся по итогам муниципального этапа всероссийской олимпиады школьников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MO</dc:creator>
  <cp:lastModifiedBy>КамаеваЕЕ</cp:lastModifiedBy>
  <cp:revision>1</cp:revision>
  <dcterms:created xsi:type="dcterms:W3CDTF">2024-09-02T11:57:26Z</dcterms:created>
  <dcterms:modified xsi:type="dcterms:W3CDTF">2024-09-02T11:58:49Z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2024-08-20T00:00:00Z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2024-09-02T00:00:00Z</vt:filetime>
  </property>
  <property fmtid="{D5CDD505-2E9C-101B-9397-08002B2CF9AE}" pid="5" name="Producer">
    <vt:lpwstr>Microsoft® PowerPoint® 2019</vt:lpwstr>
  </property>
</Properties>
</file>